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4F7"/>
          </a:solidFill>
        </a:fill>
      </a:tcStyle>
    </a:wholeTbl>
    <a:band2H>
      <a:tcTxStyle b="def" i="def"/>
      <a:tcStyle>
        <a:tcBdr/>
        <a:fill>
          <a:solidFill>
            <a:srgbClr val="E7EBFB"/>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8DAEE"/>
          </a:solidFill>
        </a:fill>
      </a:tcStyle>
    </a:wholeTbl>
    <a:band2H>
      <a:tcTxStyle b="def" i="def"/>
      <a:tcStyle>
        <a:tcBdr/>
        <a:fill>
          <a:solidFill>
            <a:srgbClr val="F4EDF7"/>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9D4"/>
          </a:solidFill>
        </a:fill>
      </a:tcStyle>
    </a:wholeTbl>
    <a:band2H>
      <a:tcTxStyle b="def" i="def"/>
      <a:tcStyle>
        <a:tcBdr/>
        <a:fill>
          <a:solidFill>
            <a:srgbClr val="E7F4EA"/>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5" name="Shape 95"/>
          <p:cNvSpPr/>
          <p:nvPr>
            <p:ph type="sldImg"/>
          </p:nvPr>
        </p:nvSpPr>
        <p:spPr>
          <a:xfrm>
            <a:off x="1143000" y="685800"/>
            <a:ext cx="4572000" cy="3429000"/>
          </a:xfrm>
          <a:prstGeom prst="rect">
            <a:avLst/>
          </a:prstGeom>
        </p:spPr>
        <p:txBody>
          <a:bodyPr/>
          <a:lstStyle/>
          <a:p>
            <a:pPr/>
          </a:p>
        </p:txBody>
      </p:sp>
      <p:sp>
        <p:nvSpPr>
          <p:cNvPr id="96" name="Shape 9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640080" y="1371599"/>
            <a:ext cx="6675120" cy="2951826"/>
          </a:xfrm>
          <a:prstGeom prst="rect">
            <a:avLst/>
          </a:prstGeom>
        </p:spPr>
        <p:txBody>
          <a:bodyPr/>
          <a:lstStyle>
            <a:lvl1pPr>
              <a:defRPr sz="5400"/>
            </a:lvl1pPr>
          </a:lstStyle>
          <a:p>
            <a:pPr/>
            <a:r>
              <a:t>Title Text</a:t>
            </a:r>
          </a:p>
        </p:txBody>
      </p:sp>
      <p:sp>
        <p:nvSpPr>
          <p:cNvPr id="13" name="Body Level One…"/>
          <p:cNvSpPr txBox="1"/>
          <p:nvPr>
            <p:ph type="body" sz="quarter" idx="1"/>
          </p:nvPr>
        </p:nvSpPr>
        <p:spPr>
          <a:xfrm>
            <a:off x="640080" y="4584879"/>
            <a:ext cx="6675120" cy="1287888"/>
          </a:xfrm>
          <a:prstGeom prst="rect">
            <a:avLst/>
          </a:prstGeom>
        </p:spPr>
        <p:txBody>
          <a:bodyPr anchor="b"/>
          <a:lstStyle>
            <a:lvl1pPr marL="0" indent="0">
              <a:lnSpc>
                <a:spcPct val="130000"/>
              </a:lnSpc>
              <a:buSzTx/>
              <a:buFontTx/>
              <a:buNone/>
              <a:defRPr b="1" cap="all" spc="300" sz="1800"/>
            </a:lvl1pPr>
            <a:lvl2pPr marL="0" indent="457200">
              <a:lnSpc>
                <a:spcPct val="130000"/>
              </a:lnSpc>
              <a:buSzTx/>
              <a:buFontTx/>
              <a:buNone/>
              <a:defRPr b="1" cap="all" spc="300" sz="1800"/>
            </a:lvl2pPr>
            <a:lvl3pPr marL="0" indent="914400">
              <a:lnSpc>
                <a:spcPct val="130000"/>
              </a:lnSpc>
              <a:buSzTx/>
              <a:buFontTx/>
              <a:buNone/>
              <a:defRPr b="1" cap="all" spc="300" sz="1800"/>
            </a:lvl3pPr>
            <a:lvl4pPr marL="0" indent="1371600">
              <a:lnSpc>
                <a:spcPct val="130000"/>
              </a:lnSpc>
              <a:buSzTx/>
              <a:buFontTx/>
              <a:buNone/>
              <a:defRPr b="1" cap="all" spc="300" sz="1800"/>
            </a:lvl4pPr>
            <a:lvl5pPr marL="0" indent="1828800">
              <a:lnSpc>
                <a:spcPct val="130000"/>
              </a:lnSpc>
              <a:buSzTx/>
              <a:buFontTx/>
              <a:buNone/>
              <a:defRPr b="1" cap="all" spc="300" sz="18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xfrm>
            <a:off x="640080" y="2633472"/>
            <a:ext cx="10890929" cy="35661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0" name="Rectangle 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1" name="Title Text"/>
          <p:cNvSpPr txBox="1"/>
          <p:nvPr>
            <p:ph type="title"/>
          </p:nvPr>
        </p:nvSpPr>
        <p:spPr>
          <a:xfrm>
            <a:off x="640080" y="1291366"/>
            <a:ext cx="9214885" cy="3159975"/>
          </a:xfrm>
          <a:prstGeom prst="rect">
            <a:avLst/>
          </a:prstGeom>
        </p:spPr>
        <p:txBody>
          <a:bodyPr anchor="b"/>
          <a:lstStyle>
            <a:lvl1pPr>
              <a:defRPr sz="5400"/>
            </a:lvl1pPr>
          </a:lstStyle>
          <a:p>
            <a:pPr/>
            <a:r>
              <a:t>Title Text</a:t>
            </a:r>
          </a:p>
        </p:txBody>
      </p:sp>
      <p:sp>
        <p:nvSpPr>
          <p:cNvPr id="32" name="Body Level One…"/>
          <p:cNvSpPr txBox="1"/>
          <p:nvPr>
            <p:ph type="body" sz="quarter" idx="1"/>
          </p:nvPr>
        </p:nvSpPr>
        <p:spPr>
          <a:xfrm>
            <a:off x="640080" y="5018566"/>
            <a:ext cx="7907080" cy="1073890"/>
          </a:xfrm>
          <a:prstGeom prst="rect">
            <a:avLst/>
          </a:prstGeom>
        </p:spPr>
        <p:txBody>
          <a:bodyP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3" name="Straight Connector 6"/>
          <p:cNvSpPr/>
          <p:nvPr/>
        </p:nvSpPr>
        <p:spPr>
          <a:xfrm>
            <a:off x="716280" y="4715233"/>
            <a:ext cx="978863" cy="1"/>
          </a:xfrm>
          <a:prstGeom prst="line">
            <a:avLst/>
          </a:prstGeom>
          <a:ln w="76200">
            <a:solidFill>
              <a:schemeClr val="accent1"/>
            </a:solidFill>
            <a:miter/>
          </a:ln>
        </p:spPr>
        <p:txBody>
          <a:bodyPr lIns="45719" rIns="45719"/>
          <a:lstStyle/>
          <a:p>
            <a:pP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640080" y="2633472"/>
            <a:ext cx="5212080" cy="35661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xfrm>
            <a:off x="640079" y="1371599"/>
            <a:ext cx="10890930" cy="939754"/>
          </a:xfrm>
          <a:prstGeom prst="rect">
            <a:avLst/>
          </a:prstGeom>
        </p:spPr>
        <p:txBody>
          <a:bodyPr/>
          <a:lstStyle/>
          <a:p>
            <a:pPr/>
            <a:r>
              <a:t>Title Text</a:t>
            </a:r>
          </a:p>
        </p:txBody>
      </p:sp>
      <p:sp>
        <p:nvSpPr>
          <p:cNvPr id="51" name="Body Level One…"/>
          <p:cNvSpPr txBox="1"/>
          <p:nvPr>
            <p:ph type="body" sz="quarter" idx="1"/>
          </p:nvPr>
        </p:nvSpPr>
        <p:spPr>
          <a:xfrm>
            <a:off x="640079" y="2311351"/>
            <a:ext cx="5212080" cy="695374"/>
          </a:xfrm>
          <a:prstGeom prst="rect">
            <a:avLst/>
          </a:prstGeom>
        </p:spPr>
        <p:txBody>
          <a:bodyPr anchor="b"/>
          <a:lstStyle>
            <a:lvl1pPr marL="0" indent="0">
              <a:buSzTx/>
              <a:buFontTx/>
              <a:buNone/>
              <a:defRPr b="1" cap="all" spc="300" sz="1800"/>
            </a:lvl1pPr>
            <a:lvl2pPr marL="0" indent="457200">
              <a:buSzTx/>
              <a:buFontTx/>
              <a:buNone/>
              <a:defRPr b="1" cap="all" spc="300" sz="1800"/>
            </a:lvl2pPr>
            <a:lvl3pPr marL="0" indent="914400">
              <a:buSzTx/>
              <a:buFontTx/>
              <a:buNone/>
              <a:defRPr b="1" cap="all" spc="300" sz="1800"/>
            </a:lvl3pPr>
            <a:lvl4pPr marL="0" indent="1371600">
              <a:buSzTx/>
              <a:buFontTx/>
              <a:buNone/>
              <a:defRPr b="1" cap="all" spc="300" sz="1800"/>
            </a:lvl4pPr>
            <a:lvl5pPr marL="0" indent="1828800">
              <a:buSzTx/>
              <a:buFontTx/>
              <a:buNone/>
              <a:defRPr b="1" cap="all" spc="300" sz="18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21"/>
          </p:nvPr>
        </p:nvSpPr>
        <p:spPr>
          <a:xfrm>
            <a:off x="6318927" y="2311351"/>
            <a:ext cx="5212081" cy="695374"/>
          </a:xfrm>
          <a:prstGeom prst="rect">
            <a:avLst/>
          </a:prstGeom>
        </p:spPr>
        <p:txBody>
          <a:bodyPr anchor="b"/>
          <a:lstStyle/>
          <a:p>
            <a:pPr marL="0" indent="0">
              <a:buSzTx/>
              <a:buFontTx/>
              <a:buNone/>
              <a:defRPr b="1" cap="all" spc="300" sz="18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8" name="Rectangle 4"/>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6" name="Title Text"/>
          <p:cNvSpPr txBox="1"/>
          <p:nvPr>
            <p:ph type="title"/>
          </p:nvPr>
        </p:nvSpPr>
        <p:spPr>
          <a:xfrm>
            <a:off x="640080" y="1371600"/>
            <a:ext cx="3859398" cy="1451724"/>
          </a:xfrm>
          <a:prstGeom prst="rect">
            <a:avLst/>
          </a:prstGeom>
        </p:spPr>
        <p:txBody>
          <a:bodyPr/>
          <a:lstStyle>
            <a:lvl1pPr>
              <a:defRPr sz="3600"/>
            </a:lvl1pPr>
          </a:lstStyle>
          <a:p>
            <a:pPr/>
            <a:r>
              <a:t>Title Text</a:t>
            </a:r>
          </a:p>
        </p:txBody>
      </p:sp>
      <p:sp>
        <p:nvSpPr>
          <p:cNvPr id="77" name="Body Level One…"/>
          <p:cNvSpPr txBox="1"/>
          <p:nvPr>
            <p:ph type="body" idx="1"/>
          </p:nvPr>
        </p:nvSpPr>
        <p:spPr>
          <a:xfrm>
            <a:off x="4936518" y="1031001"/>
            <a:ext cx="6594491" cy="5166360"/>
          </a:xfrm>
          <a:prstGeom prst="rect">
            <a:avLst/>
          </a:prstGeom>
        </p:spPr>
        <p:txBody>
          <a:bodyPr/>
          <a:lstStyle>
            <a:lvl1pPr>
              <a:defRPr sz="2800"/>
            </a:lvl1pPr>
            <a:lvl2pPr marL="531876" indent="-266700">
              <a:defRPr sz="2800"/>
            </a:lvl2pPr>
            <a:lvl3pPr marL="822959" indent="-320039">
              <a:defRPr sz="2800"/>
            </a:lvl3pPr>
            <a:lvl4pPr marL="1210310" indent="-444500">
              <a:defRPr sz="2800"/>
            </a:lvl4pPr>
            <a:lvl5pPr marL="1425447" indent="-355600">
              <a:defRPr sz="2800"/>
            </a:lvl5pPr>
          </a:lstStyle>
          <a:p>
            <a:pPr/>
            <a:r>
              <a:t>Body Level One</a:t>
            </a:r>
          </a:p>
          <a:p>
            <a:pPr lvl="1"/>
            <a:r>
              <a:t>Body Level Two</a:t>
            </a:r>
          </a:p>
          <a:p>
            <a:pPr lvl="2"/>
            <a:r>
              <a:t>Body Level Three</a:t>
            </a:r>
          </a:p>
          <a:p>
            <a:pPr lvl="3"/>
            <a:r>
              <a:t>Body Level Four</a:t>
            </a:r>
          </a:p>
          <a:p>
            <a:pPr lvl="4"/>
            <a:r>
              <a:t>Body Level Five</a:t>
            </a:r>
          </a:p>
        </p:txBody>
      </p:sp>
      <p:sp>
        <p:nvSpPr>
          <p:cNvPr id="78" name="Text Placeholder 3"/>
          <p:cNvSpPr/>
          <p:nvPr>
            <p:ph type="body" sz="quarter" idx="21"/>
          </p:nvPr>
        </p:nvSpPr>
        <p:spPr>
          <a:xfrm>
            <a:off x="640080" y="2972167"/>
            <a:ext cx="3859398" cy="3226828"/>
          </a:xfrm>
          <a:prstGeom prst="rect">
            <a:avLst/>
          </a:prstGeom>
        </p:spPr>
        <p:txBody>
          <a:bodyPr/>
          <a:lstStyle/>
          <a:p>
            <a:pPr marL="0" indent="0">
              <a:buSzTx/>
              <a:buFontTx/>
              <a:buNone/>
              <a:defRPr sz="1600"/>
            </a:pP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6" name="Title Text"/>
          <p:cNvSpPr txBox="1"/>
          <p:nvPr>
            <p:ph type="title"/>
          </p:nvPr>
        </p:nvSpPr>
        <p:spPr>
          <a:xfrm>
            <a:off x="640080" y="1371600"/>
            <a:ext cx="3859398" cy="1451724"/>
          </a:xfrm>
          <a:prstGeom prst="rect">
            <a:avLst/>
          </a:prstGeom>
        </p:spPr>
        <p:txBody>
          <a:bodyPr/>
          <a:lstStyle>
            <a:lvl1pPr>
              <a:defRPr sz="3600"/>
            </a:lvl1pPr>
          </a:lstStyle>
          <a:p>
            <a:pPr/>
            <a:r>
              <a:t>Title Text</a:t>
            </a:r>
          </a:p>
        </p:txBody>
      </p:sp>
      <p:sp>
        <p:nvSpPr>
          <p:cNvPr id="87" name="Picture Placeholder 2"/>
          <p:cNvSpPr/>
          <p:nvPr>
            <p:ph type="pic" idx="21"/>
          </p:nvPr>
        </p:nvSpPr>
        <p:spPr>
          <a:xfrm>
            <a:off x="4937759" y="1033271"/>
            <a:ext cx="6592825" cy="5166360"/>
          </a:xfrm>
          <a:prstGeom prst="rect">
            <a:avLst/>
          </a:prstGeom>
        </p:spPr>
        <p:txBody>
          <a:bodyPr lIns="91439" rIns="91439">
            <a:noAutofit/>
          </a:bodyPr>
          <a:lstStyle/>
          <a:p>
            <a:pPr/>
          </a:p>
        </p:txBody>
      </p:sp>
      <p:sp>
        <p:nvSpPr>
          <p:cNvPr id="88" name="Body Level One…"/>
          <p:cNvSpPr txBox="1"/>
          <p:nvPr>
            <p:ph type="body" sz="quarter" idx="1"/>
          </p:nvPr>
        </p:nvSpPr>
        <p:spPr>
          <a:xfrm>
            <a:off x="640080" y="2972167"/>
            <a:ext cx="3859398" cy="3226825"/>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traight Connector 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3" name="Title Text"/>
          <p:cNvSpPr txBox="1"/>
          <p:nvPr>
            <p:ph type="title"/>
          </p:nvPr>
        </p:nvSpPr>
        <p:spPr>
          <a:xfrm>
            <a:off x="640079" y="1371600"/>
            <a:ext cx="10890930" cy="109728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Title Text</a:t>
            </a:r>
          </a:p>
        </p:txBody>
      </p:sp>
      <p:sp>
        <p:nvSpPr>
          <p:cNvPr id="4"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234806" y="6435955"/>
            <a:ext cx="296204" cy="205915"/>
          </a:xfrm>
          <a:prstGeom prst="rect">
            <a:avLst/>
          </a:prstGeom>
          <a:ln w="12700">
            <a:miter lim="400000"/>
          </a:ln>
        </p:spPr>
        <p:txBody>
          <a:bodyPr wrap="none" lIns="45719" rIns="45719" anchor="ctr">
            <a:spAutoFit/>
          </a:bodyPr>
          <a:lstStyle>
            <a:lvl1pPr algn="r">
              <a:defRPr b="1" cap="all" spc="300" sz="9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1pPr>
      <a:lvl2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2pPr>
      <a:lvl3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3pPr>
      <a:lvl4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4pPr>
      <a:lvl5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5pPr>
      <a:lvl6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6pPr>
      <a:lvl7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7pPr>
      <a:lvl8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8pPr>
      <a:lvl9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9pPr>
    </p:titleStyle>
    <p:bodyStyle>
      <a:lvl1pPr marL="228600" marR="0" indent="-228600" algn="l" defTabSz="914400" rtl="0" latinLnBrk="0">
        <a:lnSpc>
          <a:spcPct val="120000"/>
        </a:lnSpc>
        <a:spcBef>
          <a:spcPts val="1000"/>
        </a:spcBef>
        <a:spcAft>
          <a:spcPts val="0"/>
        </a:spcAft>
        <a:buClrTx/>
        <a:buSzPct val="87000"/>
        <a:buFont typeface="Arial"/>
        <a:buChar char="•"/>
        <a:tabLst/>
        <a:defRPr b="0" baseline="0" cap="none" i="0" spc="0" strike="noStrike" sz="2000" u="none">
          <a:solidFill>
            <a:srgbClr val="000000"/>
          </a:solidFill>
          <a:uFillTx/>
          <a:latin typeface="Calibri"/>
          <a:ea typeface="Calibri"/>
          <a:cs typeface="Calibri"/>
          <a:sym typeface="Calibri"/>
        </a:defRPr>
      </a:lvl1pPr>
      <a:lvl2pPr marL="519176" marR="0" indent="-254000" algn="l" defTabSz="914400" rtl="0" latinLnBrk="0">
        <a:lnSpc>
          <a:spcPct val="120000"/>
        </a:lnSpc>
        <a:spcBef>
          <a:spcPts val="1000"/>
        </a:spcBef>
        <a:spcAft>
          <a:spcPts val="0"/>
        </a:spcAft>
        <a:buClrTx/>
        <a:buSzPct val="87000"/>
        <a:buFont typeface="Arial"/>
        <a:buChar char="•"/>
        <a:tabLst/>
        <a:defRPr b="0" baseline="0" cap="none" i="0" spc="0" strike="noStrike" sz="2000" u="none">
          <a:solidFill>
            <a:srgbClr val="000000"/>
          </a:solidFill>
          <a:uFillTx/>
          <a:latin typeface="Calibri"/>
          <a:ea typeface="Calibri"/>
          <a:cs typeface="Calibri"/>
          <a:sym typeface="Calibri"/>
        </a:defRPr>
      </a:lvl2pPr>
      <a:lvl3pPr marL="788669" marR="0" indent="-285750" algn="l" defTabSz="914400" rtl="0" latinLnBrk="0">
        <a:lnSpc>
          <a:spcPct val="120000"/>
        </a:lnSpc>
        <a:spcBef>
          <a:spcPts val="1000"/>
        </a:spcBef>
        <a:spcAft>
          <a:spcPts val="0"/>
        </a:spcAft>
        <a:buClrTx/>
        <a:buSzPct val="87000"/>
        <a:buFont typeface="Arial"/>
        <a:buChar char="•"/>
        <a:tabLst/>
        <a:defRPr b="0" baseline="0" cap="none" i="0" spc="0" strike="noStrike" sz="2000" u="none">
          <a:solidFill>
            <a:srgbClr val="000000"/>
          </a:solidFill>
          <a:uFillTx/>
          <a:latin typeface="Calibri"/>
          <a:ea typeface="Calibri"/>
          <a:cs typeface="Calibri"/>
          <a:sym typeface="Calibri"/>
        </a:defRPr>
      </a:lvl3pPr>
      <a:lvl4pPr marL="1174024" marR="0" indent="-408214" algn="l" defTabSz="914400" rtl="0" latinLnBrk="0">
        <a:lnSpc>
          <a:spcPct val="120000"/>
        </a:lnSpc>
        <a:spcBef>
          <a:spcPts val="1000"/>
        </a:spcBef>
        <a:spcAft>
          <a:spcPts val="0"/>
        </a:spcAft>
        <a:buClrTx/>
        <a:buSzPct val="87000"/>
        <a:buFont typeface="Arial"/>
        <a:buChar char="•"/>
        <a:tabLst/>
        <a:defRPr b="0" baseline="0" cap="none" i="0" spc="0" strike="noStrike" sz="2000" u="none">
          <a:solidFill>
            <a:srgbClr val="000000"/>
          </a:solidFill>
          <a:uFillTx/>
          <a:latin typeface="Calibri"/>
          <a:ea typeface="Calibri"/>
          <a:cs typeface="Calibri"/>
          <a:sym typeface="Calibri"/>
        </a:defRPr>
      </a:lvl4pPr>
      <a:lvl5pPr marL="1396419" marR="0" indent="-326571" algn="l" defTabSz="914400" rtl="0" latinLnBrk="0">
        <a:lnSpc>
          <a:spcPct val="120000"/>
        </a:lnSpc>
        <a:spcBef>
          <a:spcPts val="1000"/>
        </a:spcBef>
        <a:spcAft>
          <a:spcPts val="0"/>
        </a:spcAft>
        <a:buClrTx/>
        <a:buSzPct val="87000"/>
        <a:buFont typeface="Arial"/>
        <a:buChar char="•"/>
        <a:tabLst/>
        <a:defRPr b="0" baseline="0" cap="none" i="0" spc="0" strike="noStrike" sz="2000" u="none">
          <a:solidFill>
            <a:srgbClr val="000000"/>
          </a:solidFill>
          <a:uFillTx/>
          <a:latin typeface="Calibri"/>
          <a:ea typeface="Calibri"/>
          <a:cs typeface="Calibri"/>
          <a:sym typeface="Calibri"/>
        </a:defRPr>
      </a:lvl5pPr>
      <a:lvl6pPr marL="2540000" marR="0" indent="-254000" algn="l" defTabSz="914400" rtl="0" latinLnBrk="0">
        <a:lnSpc>
          <a:spcPct val="120000"/>
        </a:lnSpc>
        <a:spcBef>
          <a:spcPts val="1000"/>
        </a:spcBef>
        <a:spcAft>
          <a:spcPts val="0"/>
        </a:spcAft>
        <a:buClrTx/>
        <a:buSzPct val="100000"/>
        <a:buFont typeface="Arial"/>
        <a:buChar char="•"/>
        <a:tabLst/>
        <a:defRPr b="0" baseline="0" cap="none" i="0" spc="0" strike="noStrike" sz="2000" u="none">
          <a:solidFill>
            <a:srgbClr val="000000"/>
          </a:solidFill>
          <a:uFillTx/>
          <a:latin typeface="Calibri"/>
          <a:ea typeface="Calibri"/>
          <a:cs typeface="Calibri"/>
          <a:sym typeface="Calibri"/>
        </a:defRPr>
      </a:lvl6pPr>
      <a:lvl7pPr marL="2997200" marR="0" indent="-254000" algn="l" defTabSz="914400" rtl="0" latinLnBrk="0">
        <a:lnSpc>
          <a:spcPct val="120000"/>
        </a:lnSpc>
        <a:spcBef>
          <a:spcPts val="1000"/>
        </a:spcBef>
        <a:spcAft>
          <a:spcPts val="0"/>
        </a:spcAft>
        <a:buClrTx/>
        <a:buSzPct val="100000"/>
        <a:buFont typeface="Arial"/>
        <a:buChar char="•"/>
        <a:tabLst/>
        <a:defRPr b="0" baseline="0" cap="none" i="0" spc="0" strike="noStrike" sz="2000" u="none">
          <a:solidFill>
            <a:srgbClr val="000000"/>
          </a:solidFill>
          <a:uFillTx/>
          <a:latin typeface="Calibri"/>
          <a:ea typeface="Calibri"/>
          <a:cs typeface="Calibri"/>
          <a:sym typeface="Calibri"/>
        </a:defRPr>
      </a:lvl7pPr>
      <a:lvl8pPr marL="3454400" marR="0" indent="-254000" algn="l" defTabSz="914400" rtl="0" latinLnBrk="0">
        <a:lnSpc>
          <a:spcPct val="120000"/>
        </a:lnSpc>
        <a:spcBef>
          <a:spcPts val="1000"/>
        </a:spcBef>
        <a:spcAft>
          <a:spcPts val="0"/>
        </a:spcAft>
        <a:buClrTx/>
        <a:buSzPct val="100000"/>
        <a:buFont typeface="Arial"/>
        <a:buChar char="•"/>
        <a:tabLst/>
        <a:defRPr b="0" baseline="0" cap="none" i="0" spc="0" strike="noStrike" sz="2000" u="none">
          <a:solidFill>
            <a:srgbClr val="000000"/>
          </a:solidFill>
          <a:uFillTx/>
          <a:latin typeface="Calibri"/>
          <a:ea typeface="Calibri"/>
          <a:cs typeface="Calibri"/>
          <a:sym typeface="Calibri"/>
        </a:defRPr>
      </a:lvl8pPr>
      <a:lvl9pPr marL="3911600" marR="0" indent="-254000" algn="l" defTabSz="914400" rtl="0" latinLnBrk="0">
        <a:lnSpc>
          <a:spcPct val="120000"/>
        </a:lnSpc>
        <a:spcBef>
          <a:spcPts val="1000"/>
        </a:spcBef>
        <a:spcAft>
          <a:spcPts val="0"/>
        </a:spcAft>
        <a:buClrTx/>
        <a:buSzPct val="100000"/>
        <a:buFont typeface="Arial"/>
        <a:buChar char="•"/>
        <a:tabLst/>
        <a:defRPr b="0" baseline="0" cap="none" i="0" spc="0" strike="noStrike" sz="2000" u="none">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9" name="Title 1"/>
          <p:cNvSpPr txBox="1"/>
          <p:nvPr>
            <p:ph type="ctrTitle"/>
          </p:nvPr>
        </p:nvSpPr>
        <p:spPr>
          <a:xfrm>
            <a:off x="7501083" y="1409700"/>
            <a:ext cx="4167043" cy="2875865"/>
          </a:xfrm>
          <a:prstGeom prst="rect">
            <a:avLst/>
          </a:prstGeom>
        </p:spPr>
        <p:txBody>
          <a:bodyPr anchor="b"/>
          <a:lstStyle>
            <a:lvl1pPr defTabSz="905255">
              <a:lnSpc>
                <a:spcPct val="90000"/>
              </a:lnSpc>
              <a:defRPr sz="4950"/>
            </a:lvl1pPr>
          </a:lstStyle>
          <a:p>
            <a:pPr/>
            <a:r>
              <a:t>CIFAR-10 Unsupervised Machine Learning</a:t>
            </a:r>
          </a:p>
        </p:txBody>
      </p:sp>
      <p:sp>
        <p:nvSpPr>
          <p:cNvPr id="100" name="Subtitle 2"/>
          <p:cNvSpPr txBox="1"/>
          <p:nvPr>
            <p:ph type="subTitle" sz="quarter" idx="1"/>
          </p:nvPr>
        </p:nvSpPr>
        <p:spPr>
          <a:xfrm>
            <a:off x="7509191" y="4431107"/>
            <a:ext cx="3972865" cy="1344427"/>
          </a:xfrm>
          <a:prstGeom prst="rect">
            <a:avLst/>
          </a:prstGeom>
        </p:spPr>
        <p:txBody>
          <a:bodyPr anchor="t"/>
          <a:lstStyle/>
          <a:p>
            <a:pPr/>
            <a:r>
              <a:t>Jayjit Pradhan</a:t>
            </a:r>
          </a:p>
          <a:p>
            <a:pPr/>
            <a:r>
              <a:t>May, 2025</a:t>
            </a:r>
          </a:p>
        </p:txBody>
      </p:sp>
      <p:pic>
        <p:nvPicPr>
          <p:cNvPr id="101" name="Picture 3" descr="Picture 3"/>
          <p:cNvPicPr>
            <a:picLocks noChangeAspect="1"/>
          </p:cNvPicPr>
          <p:nvPr/>
        </p:nvPicPr>
        <p:blipFill>
          <a:blip r:embed="rId2">
            <a:extLst/>
          </a:blip>
          <a:srcRect l="0" t="0" r="20461" b="2"/>
          <a:stretch>
            <a:fillRect/>
          </a:stretch>
        </p:blipFill>
        <p:spPr>
          <a:xfrm>
            <a:off x="20" y="609599"/>
            <a:ext cx="6778328" cy="5688325"/>
          </a:xfrm>
          <a:prstGeom prst="rect">
            <a:avLst/>
          </a:prstGeom>
          <a:ln w="12700">
            <a:miter lim="400000"/>
          </a:ln>
        </p:spPr>
      </p:pic>
      <p:sp>
        <p:nvSpPr>
          <p:cNvPr id="102" name="Straight Connector 10"/>
          <p:cNvSpPr/>
          <p:nvPr/>
        </p:nvSpPr>
        <p:spPr>
          <a:xfrm>
            <a:off x="0" y="6248399"/>
            <a:ext cx="6778351" cy="49007"/>
          </a:xfrm>
          <a:prstGeom prst="line">
            <a:avLst/>
          </a:prstGeom>
          <a:ln w="76200">
            <a:solidFill>
              <a:schemeClr val="accent1"/>
            </a:solidFill>
            <a:miter/>
          </a:ln>
        </p:spPr>
        <p:txBody>
          <a:bodyPr lIns="45719" rIns="45719"/>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traight Connector 1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56" name="Rectangle 2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7" name="Title 1"/>
          <p:cNvSpPr txBox="1"/>
          <p:nvPr>
            <p:ph type="title"/>
          </p:nvPr>
        </p:nvSpPr>
        <p:spPr>
          <a:xfrm>
            <a:off x="640078" y="1371599"/>
            <a:ext cx="5752095" cy="1097282"/>
          </a:xfrm>
          <a:prstGeom prst="rect">
            <a:avLst/>
          </a:prstGeom>
        </p:spPr>
        <p:txBody>
          <a:bodyPr/>
          <a:lstStyle>
            <a:lvl1pPr>
              <a:lnSpc>
                <a:spcPct val="90000"/>
              </a:lnSpc>
              <a:defRPr sz="3400"/>
            </a:lvl1pPr>
          </a:lstStyle>
          <a:p>
            <a:pPr/>
            <a:r>
              <a:t>Class Distribution in CIFAR-10</a:t>
            </a:r>
          </a:p>
        </p:txBody>
      </p:sp>
      <p:sp>
        <p:nvSpPr>
          <p:cNvPr id="158" name="Straight Connector 22"/>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59" name="Content Placeholder 3"/>
          <p:cNvSpPr txBox="1"/>
          <p:nvPr>
            <p:ph type="body" sz="half" idx="1"/>
          </p:nvPr>
        </p:nvSpPr>
        <p:spPr>
          <a:xfrm>
            <a:off x="640078" y="2636205"/>
            <a:ext cx="5752097" cy="3661713"/>
          </a:xfrm>
          <a:prstGeom prst="rect">
            <a:avLst/>
          </a:prstGeom>
        </p:spPr>
        <p:txBody>
          <a:bodyPr/>
          <a:lstStyle/>
          <a:p>
            <a:pPr/>
            <a:r>
              <a:t>Understanding the distribution of classes is crucial for model training.</a:t>
            </a:r>
          </a:p>
          <a:p>
            <a:pPr/>
            <a:r>
              <a:t>Each class in CIFAR-10 contains 6,000 images. 5000 images in training set and 1000 images in test set.</a:t>
            </a:r>
          </a:p>
          <a:p>
            <a:pPr/>
            <a:r>
              <a:t>Balance in class distribution helps in benchmarking model performance.</a:t>
            </a:r>
          </a:p>
        </p:txBody>
      </p:sp>
      <p:pic>
        <p:nvPicPr>
          <p:cNvPr id="160" name="Content Placeholder 7" descr="Content Placeholder 7"/>
          <p:cNvPicPr>
            <a:picLocks noChangeAspect="1"/>
          </p:cNvPicPr>
          <p:nvPr/>
        </p:nvPicPr>
        <p:blipFill>
          <a:blip r:embed="rId2">
            <a:extLst/>
          </a:blip>
          <a:stretch>
            <a:fillRect/>
          </a:stretch>
        </p:blipFill>
        <p:spPr>
          <a:xfrm>
            <a:off x="8063548" y="622560"/>
            <a:ext cx="2719379" cy="2658193"/>
          </a:xfrm>
          <a:prstGeom prst="rect">
            <a:avLst/>
          </a:prstGeom>
          <a:ln w="12700">
            <a:miter lim="400000"/>
          </a:ln>
        </p:spPr>
      </p:pic>
      <p:pic>
        <p:nvPicPr>
          <p:cNvPr id="161" name="Picture 10" descr="Picture 10"/>
          <p:cNvPicPr>
            <a:picLocks noChangeAspect="1"/>
          </p:cNvPicPr>
          <p:nvPr/>
        </p:nvPicPr>
        <p:blipFill>
          <a:blip r:embed="rId3">
            <a:extLst/>
          </a:blip>
          <a:stretch>
            <a:fillRect/>
          </a:stretch>
        </p:blipFill>
        <p:spPr>
          <a:xfrm>
            <a:off x="8094737" y="3607282"/>
            <a:ext cx="2657002" cy="269063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64"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5" name="Title 1"/>
          <p:cNvSpPr txBox="1"/>
          <p:nvPr>
            <p:ph type="title"/>
          </p:nvPr>
        </p:nvSpPr>
        <p:spPr>
          <a:xfrm>
            <a:off x="640079" y="914399"/>
            <a:ext cx="4261104" cy="1097282"/>
          </a:xfrm>
          <a:prstGeom prst="rect">
            <a:avLst/>
          </a:prstGeom>
        </p:spPr>
        <p:txBody>
          <a:bodyPr/>
          <a:lstStyle>
            <a:lvl1pPr>
              <a:lnSpc>
                <a:spcPct val="90000"/>
              </a:lnSpc>
              <a:defRPr sz="3600"/>
            </a:lvl1pPr>
          </a:lstStyle>
          <a:p>
            <a:pPr/>
            <a:r>
              <a:t>Visualizing Mean Images</a:t>
            </a:r>
          </a:p>
        </p:txBody>
      </p:sp>
      <p:sp>
        <p:nvSpPr>
          <p:cNvPr id="166" name="Content Placeholder 3"/>
          <p:cNvSpPr txBox="1"/>
          <p:nvPr>
            <p:ph type="body" sz="half" idx="1"/>
          </p:nvPr>
        </p:nvSpPr>
        <p:spPr>
          <a:xfrm>
            <a:off x="640079" y="2176035"/>
            <a:ext cx="4261104" cy="4121889"/>
          </a:xfrm>
          <a:prstGeom prst="rect">
            <a:avLst/>
          </a:prstGeom>
        </p:spPr>
        <p:txBody>
          <a:bodyPr/>
          <a:lstStyle/>
          <a:p>
            <a:pPr>
              <a:lnSpc>
                <a:spcPct val="96000"/>
              </a:lnSpc>
              <a:defRPr sz="1500"/>
            </a:pPr>
            <a:r>
              <a:t>Visualizing mean images per class highlights common features.</a:t>
            </a:r>
          </a:p>
          <a:p>
            <a:pPr>
              <a:lnSpc>
                <a:spcPct val="96000"/>
              </a:lnSpc>
              <a:defRPr sz="1500"/>
            </a:pPr>
            <a:r>
              <a:t>Mean images are computed by averaging pixel values.</a:t>
            </a:r>
          </a:p>
          <a:p>
            <a:pPr>
              <a:lnSpc>
                <a:spcPct val="96000"/>
              </a:lnSpc>
              <a:defRPr sz="1500"/>
            </a:pPr>
            <a:r>
              <a:t>Useful for identifying class-specific characteristics such as—</a:t>
            </a:r>
          </a:p>
          <a:p>
            <a:pPr lvl="1" marL="493776" indent="-228600">
              <a:lnSpc>
                <a:spcPct val="96000"/>
              </a:lnSpc>
              <a:spcBef>
                <a:spcPts val="500"/>
              </a:spcBef>
              <a:buFontTx/>
              <a:buChar char="➢"/>
              <a:defRPr sz="1300"/>
            </a:pPr>
            <a:r>
              <a:t>Mean airplane/ship images show a distinctive cruciform shape on a blue background</a:t>
            </a:r>
          </a:p>
          <a:p>
            <a:pPr lvl="1" marL="493776" indent="-228600">
              <a:lnSpc>
                <a:spcPct val="96000"/>
              </a:lnSpc>
              <a:spcBef>
                <a:spcPts val="500"/>
              </a:spcBef>
              <a:buFontTx/>
              <a:buChar char="➢"/>
              <a:defRPr sz="1300"/>
            </a:pPr>
            <a:r>
              <a:t>Mean automobile/truck images reveal horizontal shapes with visible wheel positions </a:t>
            </a:r>
          </a:p>
          <a:p>
            <a:pPr lvl="1" marL="493776" indent="-228600">
              <a:lnSpc>
                <a:spcPct val="96000"/>
              </a:lnSpc>
              <a:spcBef>
                <a:spcPts val="500"/>
              </a:spcBef>
              <a:buFontTx/>
              <a:buChar char="➢"/>
              <a:defRPr sz="1300"/>
            </a:pPr>
            <a:r>
              <a:t>Mean animal images (cats, dogs, deer) show basic body outlines with common postures – </a:t>
            </a:r>
          </a:p>
          <a:p>
            <a:pPr lvl="1" marL="493776" indent="-228600">
              <a:lnSpc>
                <a:spcPct val="96000"/>
              </a:lnSpc>
              <a:spcBef>
                <a:spcPts val="500"/>
              </a:spcBef>
              <a:buFontTx/>
              <a:buChar char="➢"/>
              <a:defRPr sz="1300"/>
            </a:pPr>
            <a:r>
              <a:t>The frog mean image typically shows a top-down view with a distinctive silhouette</a:t>
            </a:r>
          </a:p>
        </p:txBody>
      </p:sp>
      <p:sp>
        <p:nvSpPr>
          <p:cNvPr id="167" name="Straight Connector 13"/>
          <p:cNvSpPr/>
          <p:nvPr/>
        </p:nvSpPr>
        <p:spPr>
          <a:xfrm flipV="1">
            <a:off x="5672328" y="6267920"/>
            <a:ext cx="6519673" cy="3"/>
          </a:xfrm>
          <a:prstGeom prst="line">
            <a:avLst/>
          </a:prstGeom>
          <a:ln w="76200">
            <a:solidFill>
              <a:schemeClr val="accent1"/>
            </a:solidFill>
            <a:miter/>
          </a:ln>
        </p:spPr>
        <p:txBody>
          <a:bodyPr lIns="45719" rIns="45719"/>
          <a:lstStyle/>
          <a:p>
            <a:pPr/>
          </a:p>
        </p:txBody>
      </p:sp>
      <p:pic>
        <p:nvPicPr>
          <p:cNvPr id="168" name="Content Placeholder 7" descr="Content Placeholder 7"/>
          <p:cNvPicPr>
            <a:picLocks noChangeAspect="1"/>
          </p:cNvPicPr>
          <p:nvPr/>
        </p:nvPicPr>
        <p:blipFill>
          <a:blip r:embed="rId2">
            <a:extLst/>
          </a:blip>
          <a:stretch>
            <a:fillRect/>
          </a:stretch>
        </p:blipFill>
        <p:spPr>
          <a:xfrm>
            <a:off x="5672328" y="1798065"/>
            <a:ext cx="6441181" cy="435684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traight Connector 34"/>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71" name="Rectangle 35"/>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72" name="Title 1"/>
          <p:cNvSpPr txBox="1"/>
          <p:nvPr>
            <p:ph type="title"/>
          </p:nvPr>
        </p:nvSpPr>
        <p:spPr>
          <a:xfrm>
            <a:off x="4846320" y="1371599"/>
            <a:ext cx="6684690" cy="1097282"/>
          </a:xfrm>
          <a:prstGeom prst="rect">
            <a:avLst/>
          </a:prstGeom>
        </p:spPr>
        <p:txBody>
          <a:bodyPr/>
          <a:lstStyle>
            <a:lvl1pPr>
              <a:lnSpc>
                <a:spcPct val="90000"/>
              </a:lnSpc>
              <a:defRPr sz="3400"/>
            </a:lvl1pPr>
          </a:lstStyle>
          <a:p>
            <a:pPr/>
            <a:r>
              <a:t>Pixel Value Distribution Analysis</a:t>
            </a:r>
          </a:p>
        </p:txBody>
      </p:sp>
      <p:pic>
        <p:nvPicPr>
          <p:cNvPr id="173" name="Content Placeholder 7" descr="Content Placeholder 7"/>
          <p:cNvPicPr>
            <a:picLocks noChangeAspect="1"/>
          </p:cNvPicPr>
          <p:nvPr/>
        </p:nvPicPr>
        <p:blipFill>
          <a:blip r:embed="rId2">
            <a:extLst/>
          </a:blip>
          <a:stretch>
            <a:fillRect/>
          </a:stretch>
        </p:blipFill>
        <p:spPr>
          <a:xfrm>
            <a:off x="640080" y="533080"/>
            <a:ext cx="2033964" cy="2100772"/>
          </a:xfrm>
          <a:prstGeom prst="rect">
            <a:avLst/>
          </a:prstGeom>
          <a:ln w="12700">
            <a:miter lim="400000"/>
          </a:ln>
        </p:spPr>
      </p:pic>
      <p:sp>
        <p:nvSpPr>
          <p:cNvPr id="174" name="Straight Connector 36"/>
          <p:cNvSpPr/>
          <p:nvPr/>
        </p:nvSpPr>
        <p:spPr>
          <a:xfrm>
            <a:off x="4892040" y="1031001"/>
            <a:ext cx="978862" cy="1"/>
          </a:xfrm>
          <a:prstGeom prst="line">
            <a:avLst/>
          </a:prstGeom>
          <a:ln w="76200">
            <a:solidFill>
              <a:schemeClr val="accent1"/>
            </a:solidFill>
            <a:miter/>
          </a:ln>
        </p:spPr>
        <p:txBody>
          <a:bodyPr lIns="45719" rIns="45719"/>
          <a:lstStyle/>
          <a:p>
            <a:pPr/>
          </a:p>
        </p:txBody>
      </p:sp>
      <p:pic>
        <p:nvPicPr>
          <p:cNvPr id="175" name="Picture 10" descr="Picture 10"/>
          <p:cNvPicPr>
            <a:picLocks noChangeAspect="1"/>
          </p:cNvPicPr>
          <p:nvPr/>
        </p:nvPicPr>
        <p:blipFill>
          <a:blip r:embed="rId3">
            <a:extLst/>
          </a:blip>
          <a:stretch>
            <a:fillRect/>
          </a:stretch>
        </p:blipFill>
        <p:spPr>
          <a:xfrm>
            <a:off x="640080" y="2633852"/>
            <a:ext cx="2033965" cy="1990380"/>
          </a:xfrm>
          <a:prstGeom prst="rect">
            <a:avLst/>
          </a:prstGeom>
          <a:ln w="12700">
            <a:miter lim="400000"/>
          </a:ln>
        </p:spPr>
      </p:pic>
      <p:pic>
        <p:nvPicPr>
          <p:cNvPr id="176" name="Picture 14" descr="Picture 14"/>
          <p:cNvPicPr>
            <a:picLocks noChangeAspect="1"/>
          </p:cNvPicPr>
          <p:nvPr/>
        </p:nvPicPr>
        <p:blipFill>
          <a:blip r:embed="rId4">
            <a:extLst/>
          </a:blip>
          <a:stretch>
            <a:fillRect/>
          </a:stretch>
        </p:blipFill>
        <p:spPr>
          <a:xfrm>
            <a:off x="640080" y="4609338"/>
            <a:ext cx="2126172" cy="2061306"/>
          </a:xfrm>
          <a:prstGeom prst="rect">
            <a:avLst/>
          </a:prstGeom>
          <a:ln w="12700">
            <a:miter lim="400000"/>
          </a:ln>
        </p:spPr>
      </p:pic>
      <p:sp>
        <p:nvSpPr>
          <p:cNvPr id="177" name="Content Placeholder 3"/>
          <p:cNvSpPr txBox="1"/>
          <p:nvPr>
            <p:ph type="body" sz="half" idx="1"/>
          </p:nvPr>
        </p:nvSpPr>
        <p:spPr>
          <a:xfrm>
            <a:off x="4846320" y="2633852"/>
            <a:ext cx="6684690" cy="3664067"/>
          </a:xfrm>
          <a:prstGeom prst="rect">
            <a:avLst/>
          </a:prstGeom>
        </p:spPr>
        <p:txBody>
          <a:bodyPr/>
          <a:lstStyle/>
          <a:p>
            <a:pPr/>
            <a:r>
              <a:t>Pixel values range from 0 to 255 in RGB images.</a:t>
            </a:r>
          </a:p>
          <a:p>
            <a:pPr/>
            <a:r>
              <a:t>Understanding pixel value distribution aids in normalization.</a:t>
            </a:r>
          </a:p>
          <a:p>
            <a:pPr/>
            <a:r>
              <a:t>Visual inspection show all the RGB channels have similar pixel value distribution.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traight Connector 34"/>
          <p:cNvSpPr/>
          <p:nvPr/>
        </p:nvSpPr>
        <p:spPr>
          <a:xfrm>
            <a:off x="713231" y="1031001"/>
            <a:ext cx="978862" cy="1"/>
          </a:xfrm>
          <a:prstGeom prst="line">
            <a:avLst/>
          </a:prstGeom>
          <a:ln w="76200">
            <a:solidFill>
              <a:schemeClr val="accent1"/>
            </a:solidFill>
            <a:miter/>
          </a:ln>
        </p:spPr>
        <p:txBody>
          <a:bodyPr lIns="45719" rIns="45719"/>
          <a:lstStyle/>
          <a:p>
            <a:pPr/>
          </a:p>
        </p:txBody>
      </p:sp>
      <p:sp>
        <p:nvSpPr>
          <p:cNvPr id="180" name="Rectangle 35"/>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81" name="Title 1"/>
          <p:cNvSpPr txBox="1"/>
          <p:nvPr>
            <p:ph type="title"/>
          </p:nvPr>
        </p:nvSpPr>
        <p:spPr>
          <a:xfrm>
            <a:off x="4846320" y="1371600"/>
            <a:ext cx="6684689" cy="1097281"/>
          </a:xfrm>
          <a:prstGeom prst="rect">
            <a:avLst/>
          </a:prstGeom>
        </p:spPr>
        <p:txBody>
          <a:bodyPr/>
          <a:lstStyle>
            <a:lvl1pPr>
              <a:lnSpc>
                <a:spcPct val="90000"/>
              </a:lnSpc>
              <a:defRPr sz="3400"/>
            </a:lvl1pPr>
          </a:lstStyle>
          <a:p>
            <a:pPr/>
            <a:r>
              <a:t>Pixel Value Correlation Analysis</a:t>
            </a:r>
          </a:p>
        </p:txBody>
      </p:sp>
      <p:sp>
        <p:nvSpPr>
          <p:cNvPr id="182" name="Straight Connector 36"/>
          <p:cNvSpPr/>
          <p:nvPr/>
        </p:nvSpPr>
        <p:spPr>
          <a:xfrm>
            <a:off x="4892040" y="1031001"/>
            <a:ext cx="978862" cy="1"/>
          </a:xfrm>
          <a:prstGeom prst="line">
            <a:avLst/>
          </a:prstGeom>
          <a:ln w="76200">
            <a:solidFill>
              <a:schemeClr val="accent1"/>
            </a:solidFill>
            <a:miter/>
          </a:ln>
        </p:spPr>
        <p:txBody>
          <a:bodyPr lIns="45719" rIns="45719"/>
          <a:lstStyle/>
          <a:p>
            <a:pPr/>
          </a:p>
        </p:txBody>
      </p:sp>
      <p:sp>
        <p:nvSpPr>
          <p:cNvPr id="183" name="Content Placeholder 3"/>
          <p:cNvSpPr txBox="1"/>
          <p:nvPr>
            <p:ph type="body" sz="half" idx="1"/>
          </p:nvPr>
        </p:nvSpPr>
        <p:spPr>
          <a:xfrm>
            <a:off x="4846320" y="2633852"/>
            <a:ext cx="6684689" cy="3664067"/>
          </a:xfrm>
          <a:prstGeom prst="rect">
            <a:avLst/>
          </a:prstGeom>
        </p:spPr>
        <p:txBody>
          <a:bodyPr/>
          <a:lstStyle/>
          <a:p>
            <a:pPr/>
            <a:r>
              <a:t>High positive correlation between color channels suggest that the intensity values in these channels tend to vary together.</a:t>
            </a:r>
          </a:p>
          <a:p>
            <a:pPr/>
            <a:r>
              <a:t>High positive correlation between nearby pixels is expected because neighboring pixels in an image often have similar color intensities.</a:t>
            </a:r>
          </a:p>
          <a:p>
            <a:pPr/>
            <a:r>
              <a:t>Low correlation between distant pixels is also seen.</a:t>
            </a:r>
          </a:p>
        </p:txBody>
      </p:sp>
      <p:pic>
        <p:nvPicPr>
          <p:cNvPr id="184" name="pasted-movie.png" descr="pasted-movie.png"/>
          <p:cNvPicPr>
            <a:picLocks noChangeAspect="1"/>
          </p:cNvPicPr>
          <p:nvPr/>
        </p:nvPicPr>
        <p:blipFill>
          <a:blip r:embed="rId2">
            <a:extLst/>
          </a:blip>
          <a:stretch>
            <a:fillRect/>
          </a:stretch>
        </p:blipFill>
        <p:spPr>
          <a:xfrm>
            <a:off x="94809" y="1024475"/>
            <a:ext cx="4627723" cy="1791530"/>
          </a:xfrm>
          <a:prstGeom prst="rect">
            <a:avLst/>
          </a:prstGeom>
          <a:ln w="12700">
            <a:miter lim="400000"/>
          </a:ln>
        </p:spPr>
      </p:pic>
      <p:pic>
        <p:nvPicPr>
          <p:cNvPr id="185" name="pasted-movie.png" descr="pasted-movie.png"/>
          <p:cNvPicPr>
            <a:picLocks noChangeAspect="1"/>
          </p:cNvPicPr>
          <p:nvPr/>
        </p:nvPicPr>
        <p:blipFill>
          <a:blip r:embed="rId3">
            <a:extLst/>
          </a:blip>
          <a:stretch>
            <a:fillRect/>
          </a:stretch>
        </p:blipFill>
        <p:spPr>
          <a:xfrm>
            <a:off x="387268" y="2933392"/>
            <a:ext cx="4331963" cy="366406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Rectangle 1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88" name="Title 1"/>
          <p:cNvSpPr txBox="1"/>
          <p:nvPr>
            <p:ph type="ctrTitle"/>
          </p:nvPr>
        </p:nvSpPr>
        <p:spPr>
          <a:xfrm>
            <a:off x="640080" y="914399"/>
            <a:ext cx="6980274" cy="2996651"/>
          </a:xfrm>
          <a:prstGeom prst="rect">
            <a:avLst/>
          </a:prstGeom>
        </p:spPr>
        <p:txBody>
          <a:bodyPr/>
          <a:lstStyle>
            <a:lvl1pPr>
              <a:defRPr sz="6600"/>
            </a:lvl1pPr>
          </a:lstStyle>
          <a:p>
            <a:pPr/>
            <a:r>
              <a:t>Data Preprocessing</a:t>
            </a:r>
          </a:p>
        </p:txBody>
      </p:sp>
      <p:sp>
        <p:nvSpPr>
          <p:cNvPr id="189" name="Straight Connector 15"/>
          <p:cNvSpPr/>
          <p:nvPr/>
        </p:nvSpPr>
        <p:spPr>
          <a:xfrm>
            <a:off x="713232" y="4861205"/>
            <a:ext cx="978862" cy="1"/>
          </a:xfrm>
          <a:prstGeom prst="line">
            <a:avLst/>
          </a:prstGeom>
          <a:ln w="76200">
            <a:solidFill>
              <a:schemeClr val="accent1"/>
            </a:solidFill>
            <a:miter/>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188"/>
                                        </p:tgtEl>
                                        <p:attrNameLst>
                                          <p:attrName>style.visibility</p:attrName>
                                        </p:attrNameLst>
                                      </p:cBhvr>
                                      <p:to>
                                        <p:strVal val="visible"/>
                                      </p:to>
                                    </p:set>
                                    <p:animEffect filter="fade" transition="in">
                                      <p:cBhvr>
                                        <p:cTn id="7" dur="7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92"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93" name="Title 1"/>
          <p:cNvSpPr txBox="1"/>
          <p:nvPr>
            <p:ph type="title"/>
          </p:nvPr>
        </p:nvSpPr>
        <p:spPr>
          <a:xfrm>
            <a:off x="640079" y="914399"/>
            <a:ext cx="4261104" cy="1097282"/>
          </a:xfrm>
          <a:prstGeom prst="rect">
            <a:avLst/>
          </a:prstGeom>
        </p:spPr>
        <p:txBody>
          <a:bodyPr/>
          <a:lstStyle>
            <a:lvl1pPr>
              <a:lnSpc>
                <a:spcPct val="90000"/>
              </a:lnSpc>
              <a:defRPr sz="3600"/>
            </a:lvl1pPr>
          </a:lstStyle>
          <a:p>
            <a:pPr/>
            <a:r>
              <a:t>Flattening &amp; Scaling the Data</a:t>
            </a:r>
          </a:p>
        </p:txBody>
      </p:sp>
      <p:sp>
        <p:nvSpPr>
          <p:cNvPr id="194" name="Content Placeholder 3"/>
          <p:cNvSpPr txBox="1"/>
          <p:nvPr>
            <p:ph type="body" sz="half" idx="1"/>
          </p:nvPr>
        </p:nvSpPr>
        <p:spPr>
          <a:xfrm>
            <a:off x="640079" y="2176035"/>
            <a:ext cx="4261104" cy="4121889"/>
          </a:xfrm>
          <a:prstGeom prst="rect">
            <a:avLst/>
          </a:prstGeom>
        </p:spPr>
        <p:txBody>
          <a:bodyPr/>
          <a:lstStyle/>
          <a:p>
            <a:pPr/>
            <a:r>
              <a:t>Flattening transforms multi-dimensional arrays into one-dimensional arrays.</a:t>
            </a:r>
          </a:p>
          <a:p>
            <a:pPr/>
            <a:r>
              <a:t>Scaling normalizes data to a common range. By diving the data with max pixel value 255 this is done.</a:t>
            </a:r>
          </a:p>
          <a:p>
            <a:pPr/>
            <a:r>
              <a:t>Improves convergence speed in training algorithms.</a:t>
            </a:r>
          </a:p>
        </p:txBody>
      </p:sp>
      <p:sp>
        <p:nvSpPr>
          <p:cNvPr id="195" name="Straight Connector 13"/>
          <p:cNvSpPr/>
          <p:nvPr/>
        </p:nvSpPr>
        <p:spPr>
          <a:xfrm flipV="1">
            <a:off x="5672328" y="6267920"/>
            <a:ext cx="6519673" cy="3"/>
          </a:xfrm>
          <a:prstGeom prst="line">
            <a:avLst/>
          </a:prstGeom>
          <a:ln w="76200">
            <a:solidFill>
              <a:schemeClr val="accent1"/>
            </a:solidFill>
            <a:miter/>
          </a:ln>
        </p:spPr>
        <p:txBody>
          <a:bodyPr lIns="45719" rIns="45719"/>
          <a:lstStyle/>
          <a:p>
            <a:pPr/>
          </a:p>
        </p:txBody>
      </p:sp>
      <p:pic>
        <p:nvPicPr>
          <p:cNvPr id="196" name="Content Placeholder 6" descr="Content Placeholder 6"/>
          <p:cNvPicPr>
            <a:picLocks noChangeAspect="1"/>
          </p:cNvPicPr>
          <p:nvPr/>
        </p:nvPicPr>
        <p:blipFill>
          <a:blip r:embed="rId2">
            <a:extLst/>
          </a:blip>
          <a:stretch>
            <a:fillRect/>
          </a:stretch>
        </p:blipFill>
        <p:spPr>
          <a:xfrm>
            <a:off x="5672328" y="2840443"/>
            <a:ext cx="6348118" cy="240373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traight Connector 1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99" name="Rectangle 2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0" name="Title 1"/>
          <p:cNvSpPr txBox="1"/>
          <p:nvPr>
            <p:ph type="title"/>
          </p:nvPr>
        </p:nvSpPr>
        <p:spPr>
          <a:xfrm>
            <a:off x="640079" y="914399"/>
            <a:ext cx="10847496" cy="1171070"/>
          </a:xfrm>
          <a:prstGeom prst="rect">
            <a:avLst/>
          </a:prstGeom>
        </p:spPr>
        <p:txBody>
          <a:bodyPr/>
          <a:lstStyle/>
          <a:p>
            <a:pPr/>
            <a:r>
              <a:t>Dimensionality Reduction with PCA</a:t>
            </a:r>
          </a:p>
        </p:txBody>
      </p:sp>
      <p:pic>
        <p:nvPicPr>
          <p:cNvPr id="201" name="Content Placeholder 7" descr="Content Placeholder 7"/>
          <p:cNvPicPr>
            <a:picLocks noChangeAspect="1"/>
          </p:cNvPicPr>
          <p:nvPr/>
        </p:nvPicPr>
        <p:blipFill>
          <a:blip r:embed="rId2">
            <a:extLst/>
          </a:blip>
          <a:stretch>
            <a:fillRect/>
          </a:stretch>
        </p:blipFill>
        <p:spPr>
          <a:xfrm>
            <a:off x="713231" y="2625625"/>
            <a:ext cx="5648194" cy="3021784"/>
          </a:xfrm>
          <a:prstGeom prst="rect">
            <a:avLst/>
          </a:prstGeom>
          <a:ln w="12700">
            <a:miter lim="400000"/>
          </a:ln>
        </p:spPr>
      </p:pic>
      <p:sp>
        <p:nvSpPr>
          <p:cNvPr id="202" name="Content Placeholder 3"/>
          <p:cNvSpPr txBox="1"/>
          <p:nvPr>
            <p:ph type="body" sz="half" idx="1"/>
          </p:nvPr>
        </p:nvSpPr>
        <p:spPr>
          <a:xfrm>
            <a:off x="6915150" y="2256287"/>
            <a:ext cx="4563618" cy="3760459"/>
          </a:xfrm>
          <a:prstGeom prst="rect">
            <a:avLst/>
          </a:prstGeom>
        </p:spPr>
        <p:txBody>
          <a:bodyPr/>
          <a:lstStyle/>
          <a:p>
            <a:pPr/>
            <a:r>
              <a:t>PCA reduces the number of features while retaining variance.</a:t>
            </a:r>
          </a:p>
          <a:p>
            <a:pPr/>
            <a:r>
              <a:t>Helps in visualizing high-dimensional data.</a:t>
            </a:r>
          </a:p>
          <a:p>
            <a:pPr/>
            <a:r>
              <a:t>Aids in reducing overfitting in models.</a:t>
            </a:r>
          </a:p>
          <a:p>
            <a:pPr/>
            <a:r>
              <a:t>Using 95% explain variance, number of features are reduced from 3072 to 217.</a:t>
            </a:r>
          </a:p>
        </p:txBody>
      </p:sp>
      <p:sp>
        <p:nvSpPr>
          <p:cNvPr id="203" name="Straight Connector 22"/>
          <p:cNvSpPr/>
          <p:nvPr/>
        </p:nvSpPr>
        <p:spPr>
          <a:xfrm>
            <a:off x="672252" y="6272784"/>
            <a:ext cx="10847497" cy="1"/>
          </a:xfrm>
          <a:prstGeom prst="line">
            <a:avLst/>
          </a:prstGeom>
          <a:ln w="76200">
            <a:solidFill>
              <a:schemeClr val="accent1"/>
            </a:solidFill>
            <a:miter/>
          </a:ln>
        </p:spPr>
        <p:txBody>
          <a:bodyPr lIns="45719" rIns="45719"/>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6" name="Rectangle 8"/>
          <p:cNvSpPr/>
          <p:nvPr/>
        </p:nvSpPr>
        <p:spPr>
          <a:xfrm>
            <a:off x="-1"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7" name="Title 1"/>
          <p:cNvSpPr txBox="1"/>
          <p:nvPr>
            <p:ph type="ctrTitle"/>
          </p:nvPr>
        </p:nvSpPr>
        <p:spPr>
          <a:xfrm>
            <a:off x="559219" y="1115843"/>
            <a:ext cx="7680960" cy="4631913"/>
          </a:xfrm>
          <a:prstGeom prst="rect">
            <a:avLst/>
          </a:prstGeom>
        </p:spPr>
        <p:txBody>
          <a:bodyPr anchor="b"/>
          <a:lstStyle>
            <a:lvl1pPr>
              <a:defRPr sz="6500"/>
            </a:lvl1pPr>
          </a:lstStyle>
          <a:p>
            <a:pPr/>
            <a:r>
              <a:t>Model Build</a:t>
            </a:r>
          </a:p>
        </p:txBody>
      </p:sp>
      <p:sp>
        <p:nvSpPr>
          <p:cNvPr id="208" name="Straight Connector 10"/>
          <p:cNvSpPr/>
          <p:nvPr/>
        </p:nvSpPr>
        <p:spPr>
          <a:xfrm>
            <a:off x="723131" y="6268313"/>
            <a:ext cx="978862"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207"/>
                                        </p:tgtEl>
                                        <p:attrNameLst>
                                          <p:attrName>style.visibility</p:attrName>
                                        </p:attrNameLst>
                                      </p:cBhvr>
                                      <p:to>
                                        <p:strVal val="visible"/>
                                      </p:to>
                                    </p:set>
                                    <p:animEffect filter="fade" transition="in">
                                      <p:cBhvr>
                                        <p:cTn id="7" dur="7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Rectangle 8"/>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Arial"/>
              </a:defRPr>
            </a:pPr>
          </a:p>
        </p:txBody>
      </p:sp>
      <p:sp>
        <p:nvSpPr>
          <p:cNvPr id="211" name="Title 1"/>
          <p:cNvSpPr txBox="1"/>
          <p:nvPr>
            <p:ph type="title"/>
          </p:nvPr>
        </p:nvSpPr>
        <p:spPr>
          <a:xfrm>
            <a:off x="640080" y="914399"/>
            <a:ext cx="3412998" cy="1839435"/>
          </a:xfrm>
          <a:prstGeom prst="rect">
            <a:avLst/>
          </a:prstGeom>
        </p:spPr>
        <p:txBody>
          <a:bodyPr/>
          <a:lstStyle>
            <a:lvl1pPr>
              <a:defRPr sz="3600"/>
            </a:lvl1pPr>
          </a:lstStyle>
          <a:p>
            <a:pPr/>
            <a:r>
              <a:t>Choice of Algorithms</a:t>
            </a:r>
          </a:p>
        </p:txBody>
      </p:sp>
      <p:grpSp>
        <p:nvGrpSpPr>
          <p:cNvPr id="221" name="Content Placeholder 4"/>
          <p:cNvGrpSpPr/>
          <p:nvPr/>
        </p:nvGrpSpPr>
        <p:grpSpPr>
          <a:xfrm>
            <a:off x="3357922" y="1014983"/>
            <a:ext cx="8291322" cy="5313855"/>
            <a:chOff x="0" y="0"/>
            <a:chExt cx="8291320" cy="5313852"/>
          </a:xfrm>
        </p:grpSpPr>
        <p:sp>
          <p:nvSpPr>
            <p:cNvPr id="212" name="Square"/>
            <p:cNvSpPr/>
            <p:nvPr/>
          </p:nvSpPr>
          <p:spPr>
            <a:xfrm>
              <a:off x="0" y="0"/>
              <a:ext cx="1681598" cy="1681598"/>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lnSpc>
                  <a:spcPct val="120000"/>
                </a:lnSpc>
                <a:spcBef>
                  <a:spcPts val="1000"/>
                </a:spcBef>
                <a:defRPr sz="2000"/>
              </a:pPr>
            </a:p>
          </p:txBody>
        </p:sp>
        <p:sp>
          <p:nvSpPr>
            <p:cNvPr id="213" name="K-Means Clustering"/>
            <p:cNvSpPr txBox="1"/>
            <p:nvPr/>
          </p:nvSpPr>
          <p:spPr>
            <a:xfrm>
              <a:off x="1861598" y="16509"/>
              <a:ext cx="6425913" cy="1667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defTabSz="577850">
                <a:spcBef>
                  <a:spcPts val="500"/>
                </a:spcBef>
                <a:defRPr b="1" sz="1300"/>
              </a:lvl1pPr>
            </a:lstStyle>
            <a:p>
              <a:pPr/>
              <a:r>
                <a:t>K-Means Clustering</a:t>
              </a:r>
            </a:p>
          </p:txBody>
        </p:sp>
        <p:sp>
          <p:nvSpPr>
            <p:cNvPr id="214" name="K-Means efficiently partitions the high-dimensional image data into k distinct clusters. This algorithm works well for discovering natural groupings in the image space based on pixel similarities.…"/>
            <p:cNvSpPr txBox="1"/>
            <p:nvPr/>
          </p:nvSpPr>
          <p:spPr>
            <a:xfrm>
              <a:off x="1861598" y="256134"/>
              <a:ext cx="6429723" cy="6857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444500">
                <a:spcBef>
                  <a:spcPts val="400"/>
                </a:spcBef>
                <a:defRPr sz="1000"/>
              </a:pPr>
              <a:r>
                <a:t>K-Means efficiently partitions the high-dimensional image data into k distinct clusters. This algorithm works well for discovering natural groupings in the image space based on pixel similarities.</a:t>
              </a:r>
              <a:endParaRPr sz="2000"/>
            </a:p>
            <a:p>
              <a:pPr defTabSz="444500">
                <a:spcBef>
                  <a:spcPts val="400"/>
                </a:spcBef>
                <a:defRPr sz="1000"/>
              </a:pPr>
              <a:r>
                <a:t>For CIFAR-10’s diverse object categories, K-Means can identify visual patterns that often correspond to semantic categories (like animals or vehicles) without requiring labels.</a:t>
              </a:r>
            </a:p>
          </p:txBody>
        </p:sp>
        <p:sp>
          <p:nvSpPr>
            <p:cNvPr id="215" name="Square"/>
            <p:cNvSpPr/>
            <p:nvPr/>
          </p:nvSpPr>
          <p:spPr>
            <a:xfrm>
              <a:off x="0" y="1816126"/>
              <a:ext cx="1681598" cy="1681599"/>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lnSpc>
                  <a:spcPct val="120000"/>
                </a:lnSpc>
                <a:spcBef>
                  <a:spcPts val="1000"/>
                </a:spcBef>
                <a:defRPr sz="2000"/>
              </a:pPr>
            </a:p>
          </p:txBody>
        </p:sp>
        <p:sp>
          <p:nvSpPr>
            <p:cNvPr id="216" name="Hierarchical/Agglomerative Clustering"/>
            <p:cNvSpPr txBox="1"/>
            <p:nvPr/>
          </p:nvSpPr>
          <p:spPr>
            <a:xfrm>
              <a:off x="1861598" y="1832636"/>
              <a:ext cx="6425913" cy="1667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defTabSz="577850">
                <a:spcBef>
                  <a:spcPts val="500"/>
                </a:spcBef>
                <a:defRPr b="1" sz="1300"/>
              </a:lvl1pPr>
            </a:lstStyle>
            <a:p>
              <a:pPr/>
              <a:r>
                <a:t>Hierarchical/Agglomerative Clustering</a:t>
              </a:r>
            </a:p>
          </p:txBody>
        </p:sp>
        <p:sp>
          <p:nvSpPr>
            <p:cNvPr id="217" name="It provides valuable insights into the multi-level structure of CIFAR-10 data by creating a nested hierarchy of clusters. Unlike K-Means, it doesn’t require specifying the number of clusters beforehand, allowing to explore different clustering granularit"/>
            <p:cNvSpPr txBox="1"/>
            <p:nvPr/>
          </p:nvSpPr>
          <p:spPr>
            <a:xfrm>
              <a:off x="1861598" y="2072263"/>
              <a:ext cx="6429723" cy="850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444500">
                <a:spcBef>
                  <a:spcPts val="400"/>
                </a:spcBef>
                <a:defRPr sz="1000"/>
              </a:pPr>
              <a:r>
                <a:t>It provides valuable insights into the multi-level structure of CIFAR-10 data by creating a nested hierarchy of clusters. Unlike K-Means, it doesn’t require specifying the number of clusters beforehand, allowing to explore different clustering granularities through dendrogram visualization.</a:t>
              </a:r>
              <a:endParaRPr sz="2000"/>
            </a:p>
            <a:p>
              <a:pPr defTabSz="444500">
                <a:spcBef>
                  <a:spcPts val="400"/>
                </a:spcBef>
                <a:defRPr sz="1000"/>
              </a:pPr>
              <a:r>
                <a:t>This flexibility is particularly beneficial for understanding relationships between image categories in CIFAR-10, potentially revealing how classes like “automobile” and “truck” might be more closely related than “automobile” and “bird.”</a:t>
              </a:r>
            </a:p>
          </p:txBody>
        </p:sp>
        <p:sp>
          <p:nvSpPr>
            <p:cNvPr id="218" name="Square"/>
            <p:cNvSpPr/>
            <p:nvPr/>
          </p:nvSpPr>
          <p:spPr>
            <a:xfrm>
              <a:off x="0" y="3632255"/>
              <a:ext cx="1681598" cy="1681598"/>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120000"/>
                </a:lnSpc>
                <a:spcBef>
                  <a:spcPts val="1000"/>
                </a:spcBef>
                <a:defRPr sz="2000"/>
              </a:pPr>
            </a:p>
          </p:txBody>
        </p:sp>
        <p:sp>
          <p:nvSpPr>
            <p:cNvPr id="219" name="Non-Negative Matrix Factorization (NMF) + K-Means Clustering"/>
            <p:cNvSpPr txBox="1"/>
            <p:nvPr/>
          </p:nvSpPr>
          <p:spPr>
            <a:xfrm>
              <a:off x="1861598" y="3648765"/>
              <a:ext cx="6425913" cy="1667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defTabSz="577850">
                <a:spcBef>
                  <a:spcPts val="500"/>
                </a:spcBef>
                <a:defRPr b="1" sz="1300"/>
              </a:lvl1pPr>
            </a:lstStyle>
            <a:p>
              <a:pPr/>
              <a:r>
                <a:t>Non-Negative Matrix Factorization (NMF) + K-Means Clustering</a:t>
              </a:r>
            </a:p>
          </p:txBody>
        </p:sp>
        <p:sp>
          <p:nvSpPr>
            <p:cNvPr id="220" name="NMF is particularly suited for CIFAR-10 because it can decompose the image data into interpretable components that often align with meaningful visual features. By factorizing the image data into two non-negative matrices, NMF identifies parts-based repre"/>
            <p:cNvSpPr txBox="1"/>
            <p:nvPr/>
          </p:nvSpPr>
          <p:spPr>
            <a:xfrm>
              <a:off x="1861598" y="3888390"/>
              <a:ext cx="6429723" cy="10159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444500">
                <a:spcBef>
                  <a:spcPts val="400"/>
                </a:spcBef>
                <a:defRPr sz="1000"/>
              </a:pPr>
              <a:r>
                <a:t>NMF is particularly suited for CIFAR-10 because it can decompose the image data into interpretable components that often align with meaningful visual features. By factorizing the image data into two non-negative matrices, NMF identifies parts-based representations that correspond to distinctive visual elements present across the dataset.</a:t>
              </a:r>
              <a:endParaRPr sz="2000"/>
            </a:p>
            <a:p>
              <a:pPr defTabSz="444500">
                <a:spcBef>
                  <a:spcPts val="400"/>
                </a:spcBef>
                <a:defRPr sz="1000"/>
              </a:pPr>
              <a:r>
                <a:t>For CIFAR-10’s natural images, these components might represent features like textures, shapes, or color patterns that make up objects like cars, planes, or animals. The additive nature of NMF aligns well with how natural images are composed, making the results more interpretable than many other dimensionality reduction techniques.</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24"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25" name="Title 1"/>
          <p:cNvSpPr txBox="1"/>
          <p:nvPr>
            <p:ph type="title"/>
          </p:nvPr>
        </p:nvSpPr>
        <p:spPr>
          <a:xfrm>
            <a:off x="7269904" y="914399"/>
            <a:ext cx="4261105" cy="1097282"/>
          </a:xfrm>
          <a:prstGeom prst="rect">
            <a:avLst/>
          </a:prstGeom>
        </p:spPr>
        <p:txBody>
          <a:bodyPr/>
          <a:lstStyle>
            <a:lvl1pPr>
              <a:defRPr sz="3200"/>
            </a:lvl1pPr>
          </a:lstStyle>
          <a:p>
            <a:pPr/>
            <a:r>
              <a:t>Training &amp; Validating Models</a:t>
            </a:r>
          </a:p>
        </p:txBody>
      </p:sp>
      <p:pic>
        <p:nvPicPr>
          <p:cNvPr id="226" name="Content Placeholder 4" descr="Content Placeholder 4"/>
          <p:cNvPicPr>
            <a:picLocks noChangeAspect="1"/>
          </p:cNvPicPr>
          <p:nvPr/>
        </p:nvPicPr>
        <p:blipFill>
          <a:blip r:embed="rId2">
            <a:extLst/>
          </a:blip>
          <a:srcRect l="3980" t="0" r="2755" b="0"/>
          <a:stretch>
            <a:fillRect/>
          </a:stretch>
        </p:blipFill>
        <p:spPr>
          <a:xfrm>
            <a:off x="-2" y="914399"/>
            <a:ext cx="6657256" cy="5353523"/>
          </a:xfrm>
          <a:prstGeom prst="rect">
            <a:avLst/>
          </a:prstGeom>
          <a:ln w="12700">
            <a:miter lim="400000"/>
          </a:ln>
        </p:spPr>
      </p:pic>
      <p:sp>
        <p:nvSpPr>
          <p:cNvPr id="227" name="Straight Connector 13"/>
          <p:cNvSpPr/>
          <p:nvPr/>
        </p:nvSpPr>
        <p:spPr>
          <a:xfrm flipV="1">
            <a:off x="0" y="6267922"/>
            <a:ext cx="6656832" cy="2"/>
          </a:xfrm>
          <a:prstGeom prst="line">
            <a:avLst/>
          </a:prstGeom>
          <a:ln w="76200">
            <a:solidFill>
              <a:schemeClr val="accent1"/>
            </a:solidFill>
            <a:miter/>
          </a:ln>
        </p:spPr>
        <p:txBody>
          <a:bodyPr lIns="45719" rIns="45719"/>
          <a:lstStyle/>
          <a:p>
            <a:pPr/>
          </a:p>
        </p:txBody>
      </p:sp>
      <p:sp>
        <p:nvSpPr>
          <p:cNvPr id="228" name="Content Placeholder 3"/>
          <p:cNvSpPr txBox="1"/>
          <p:nvPr>
            <p:ph type="body" sz="half" idx="1"/>
          </p:nvPr>
        </p:nvSpPr>
        <p:spPr>
          <a:xfrm>
            <a:off x="7269905" y="2176035"/>
            <a:ext cx="4261105" cy="4121889"/>
          </a:xfrm>
          <a:prstGeom prst="rect">
            <a:avLst/>
          </a:prstGeom>
        </p:spPr>
        <p:txBody>
          <a:bodyPr/>
          <a:lstStyle/>
          <a:p>
            <a:pPr marL="0" indent="0">
              <a:lnSpc>
                <a:spcPct val="96000"/>
              </a:lnSpc>
              <a:spcBef>
                <a:spcPts val="2500"/>
              </a:spcBef>
              <a:buSzTx/>
              <a:buNone/>
              <a:defRPr b="1" sz="1200"/>
            </a:pPr>
            <a:r>
              <a:t>Hyperparameter Tuning</a:t>
            </a:r>
            <a:endParaRPr sz="1800"/>
          </a:p>
          <a:p>
            <a:pPr lvl="1" marL="0" indent="0">
              <a:lnSpc>
                <a:spcPct val="96000"/>
              </a:lnSpc>
              <a:spcBef>
                <a:spcPts val="500"/>
              </a:spcBef>
              <a:buSzTx/>
              <a:buNone/>
              <a:defRPr sz="1200"/>
            </a:pPr>
            <a:r>
              <a:t>Hyperparameter tuning is done for selected algorithms.</a:t>
            </a:r>
            <a:endParaRPr sz="1600"/>
          </a:p>
          <a:p>
            <a:pPr marL="0" indent="0">
              <a:lnSpc>
                <a:spcPct val="96000"/>
              </a:lnSpc>
              <a:spcBef>
                <a:spcPts val="2500"/>
              </a:spcBef>
              <a:buSzTx/>
              <a:buNone/>
              <a:defRPr b="1" sz="1200"/>
            </a:pPr>
            <a:r>
              <a:t>Training Models</a:t>
            </a:r>
            <a:endParaRPr sz="1800"/>
          </a:p>
          <a:p>
            <a:pPr lvl="1" marL="0" indent="0">
              <a:lnSpc>
                <a:spcPct val="96000"/>
              </a:lnSpc>
              <a:spcBef>
                <a:spcPts val="500"/>
              </a:spcBef>
              <a:buSzTx/>
              <a:buNone/>
              <a:defRPr sz="1200"/>
            </a:pPr>
            <a:r>
              <a:t>With hyperparameter tuned parameters, models are trained with training image data set.</a:t>
            </a:r>
            <a:endParaRPr sz="1600"/>
          </a:p>
          <a:p>
            <a:pPr marL="0" indent="0">
              <a:lnSpc>
                <a:spcPct val="96000"/>
              </a:lnSpc>
              <a:spcBef>
                <a:spcPts val="2500"/>
              </a:spcBef>
              <a:buSzTx/>
              <a:buNone/>
              <a:defRPr b="1" sz="1200"/>
            </a:pPr>
            <a:r>
              <a:t>Performance Matrix</a:t>
            </a:r>
            <a:endParaRPr sz="1800"/>
          </a:p>
          <a:p>
            <a:pPr lvl="1" marL="0" indent="0">
              <a:lnSpc>
                <a:spcPct val="96000"/>
              </a:lnSpc>
              <a:spcBef>
                <a:spcPts val="500"/>
              </a:spcBef>
              <a:buSzTx/>
              <a:buNone/>
              <a:defRPr b="1" sz="1200"/>
            </a:pPr>
            <a:r>
              <a:t>Silhouette Score </a:t>
            </a:r>
            <a:r>
              <a:rPr b="0"/>
              <a:t>is used for evaluation of these clustering algorithms as it measures how similar objects are to their assigned cluster compared to other clusters.</a:t>
            </a:r>
            <a:endParaRPr sz="1600"/>
          </a:p>
          <a:p>
            <a:pPr marL="0" indent="0">
              <a:lnSpc>
                <a:spcPct val="96000"/>
              </a:lnSpc>
              <a:spcBef>
                <a:spcPts val="2500"/>
              </a:spcBef>
              <a:buSzTx/>
              <a:buNone/>
              <a:defRPr b="1" sz="1200"/>
            </a:pPr>
            <a:r>
              <a:t>Cluster Visualization</a:t>
            </a:r>
            <a:endParaRPr sz="1800"/>
          </a:p>
          <a:p>
            <a:pPr lvl="1" marL="0" indent="0">
              <a:lnSpc>
                <a:spcPct val="96000"/>
              </a:lnSpc>
              <a:spcBef>
                <a:spcPts val="500"/>
              </a:spcBef>
              <a:buSzTx/>
              <a:buNone/>
              <a:defRPr sz="1200"/>
            </a:pPr>
            <a:r>
              <a:t>t-distributed stochastic neighbor embedding (t-SNE) dimensionality reduction technique have been used to visualize cluster separation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28"/>
                                        </p:tgtEl>
                                        <p:attrNameLst>
                                          <p:attrName>style.visibility</p:attrName>
                                        </p:attrNameLst>
                                      </p:cBhvr>
                                      <p:to>
                                        <p:strVal val="visible"/>
                                      </p:to>
                                    </p:set>
                                    <p:animEffect filter="fade" transition="in">
                                      <p:cBhvr>
                                        <p:cTn id="7" dur="5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05"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06" name="Title 1"/>
          <p:cNvSpPr txBox="1"/>
          <p:nvPr>
            <p:ph type="title"/>
          </p:nvPr>
        </p:nvSpPr>
        <p:spPr>
          <a:xfrm>
            <a:off x="7269904" y="914399"/>
            <a:ext cx="4261105" cy="1097282"/>
          </a:xfrm>
          <a:prstGeom prst="rect">
            <a:avLst/>
          </a:prstGeom>
        </p:spPr>
        <p:txBody>
          <a:bodyPr/>
          <a:lstStyle>
            <a:lvl1pPr>
              <a:defRPr sz="3600"/>
            </a:lvl1pPr>
          </a:lstStyle>
          <a:p>
            <a:pPr/>
            <a:r>
              <a:t>Agenda Items</a:t>
            </a:r>
          </a:p>
        </p:txBody>
      </p:sp>
      <p:pic>
        <p:nvPicPr>
          <p:cNvPr id="107" name="Content Placeholder 4" descr="Content Placeholder 4"/>
          <p:cNvPicPr>
            <a:picLocks noChangeAspect="1"/>
          </p:cNvPicPr>
          <p:nvPr/>
        </p:nvPicPr>
        <p:blipFill>
          <a:blip r:embed="rId2">
            <a:extLst/>
          </a:blip>
          <a:srcRect l="0" t="0" r="17305" b="0"/>
          <a:stretch>
            <a:fillRect/>
          </a:stretch>
        </p:blipFill>
        <p:spPr>
          <a:xfrm>
            <a:off x="-1" y="914399"/>
            <a:ext cx="6657255" cy="5353523"/>
          </a:xfrm>
          <a:prstGeom prst="rect">
            <a:avLst/>
          </a:prstGeom>
          <a:ln w="12700">
            <a:miter lim="400000"/>
          </a:ln>
        </p:spPr>
      </p:pic>
      <p:sp>
        <p:nvSpPr>
          <p:cNvPr id="108" name="Straight Connector 13"/>
          <p:cNvSpPr/>
          <p:nvPr/>
        </p:nvSpPr>
        <p:spPr>
          <a:xfrm flipV="1">
            <a:off x="0" y="6267922"/>
            <a:ext cx="6656832" cy="2"/>
          </a:xfrm>
          <a:prstGeom prst="line">
            <a:avLst/>
          </a:prstGeom>
          <a:ln w="76200">
            <a:solidFill>
              <a:schemeClr val="accent1"/>
            </a:solidFill>
            <a:miter/>
          </a:ln>
        </p:spPr>
        <p:txBody>
          <a:bodyPr lIns="45719" rIns="45719"/>
          <a:lstStyle/>
          <a:p>
            <a:pPr/>
          </a:p>
        </p:txBody>
      </p:sp>
      <p:sp>
        <p:nvSpPr>
          <p:cNvPr id="109" name="Content Placeholder 3"/>
          <p:cNvSpPr txBox="1"/>
          <p:nvPr>
            <p:ph type="body" sz="half" idx="1"/>
          </p:nvPr>
        </p:nvSpPr>
        <p:spPr>
          <a:xfrm>
            <a:off x="7269905" y="2176035"/>
            <a:ext cx="4261105" cy="4121889"/>
          </a:xfrm>
          <a:prstGeom prst="rect">
            <a:avLst/>
          </a:prstGeom>
        </p:spPr>
        <p:txBody>
          <a:bodyPr/>
          <a:lstStyle/>
          <a:p>
            <a:pPr/>
            <a:r>
              <a:t>Project &amp; Problem Description</a:t>
            </a:r>
          </a:p>
          <a:p>
            <a:pPr/>
            <a:r>
              <a:t>Data Description and Load</a:t>
            </a:r>
          </a:p>
          <a:p>
            <a:pPr/>
            <a:r>
              <a:t>Data Clean-Up and EDA</a:t>
            </a:r>
          </a:p>
          <a:p>
            <a:pPr/>
            <a:r>
              <a:t>Data Preprocessing</a:t>
            </a:r>
          </a:p>
          <a:p>
            <a:pPr/>
            <a:r>
              <a:t>Model Build</a:t>
            </a:r>
          </a:p>
          <a:p>
            <a:pPr/>
            <a:r>
              <a:t>Model Comparison</a:t>
            </a:r>
          </a:p>
          <a:p>
            <a:pPr/>
            <a:r>
              <a:t>Summary</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traight Connector 2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31" name="Rectangle 3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2" name="Title 1"/>
          <p:cNvSpPr txBox="1"/>
          <p:nvPr>
            <p:ph type="title"/>
          </p:nvPr>
        </p:nvSpPr>
        <p:spPr>
          <a:xfrm>
            <a:off x="640078" y="1371599"/>
            <a:ext cx="5752095" cy="1097282"/>
          </a:xfrm>
          <a:prstGeom prst="rect">
            <a:avLst/>
          </a:prstGeom>
        </p:spPr>
        <p:txBody>
          <a:bodyPr/>
          <a:lstStyle/>
          <a:p>
            <a:pPr/>
            <a:r>
              <a:t>K-Means Clustering</a:t>
            </a:r>
          </a:p>
        </p:txBody>
      </p:sp>
      <p:sp>
        <p:nvSpPr>
          <p:cNvPr id="233" name="Straight Connector 32"/>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34" name="Content Placeholder 3"/>
          <p:cNvSpPr txBox="1"/>
          <p:nvPr>
            <p:ph type="body" sz="half" idx="1"/>
          </p:nvPr>
        </p:nvSpPr>
        <p:spPr>
          <a:xfrm>
            <a:off x="640078" y="2636205"/>
            <a:ext cx="5752097" cy="3661713"/>
          </a:xfrm>
          <a:prstGeom prst="rect">
            <a:avLst/>
          </a:prstGeom>
        </p:spPr>
        <p:txBody>
          <a:bodyPr/>
          <a:lstStyle/>
          <a:p>
            <a:pPr marL="0" indent="0">
              <a:spcBef>
                <a:spcPts val="2500"/>
              </a:spcBef>
              <a:buSzTx/>
              <a:buNone/>
              <a:defRPr b="1" sz="1400"/>
            </a:pPr>
            <a:r>
              <a:t>Optimal Clusters</a:t>
            </a:r>
          </a:p>
          <a:p>
            <a:pPr lvl="1" marL="0" indent="0">
              <a:spcBef>
                <a:spcPts val="500"/>
              </a:spcBef>
              <a:buSzTx/>
              <a:buNone/>
              <a:defRPr sz="1400"/>
            </a:pPr>
            <a:r>
              <a:t>K-Means Clustering model created with 10 clusters as the CIFAR10 data have 10 classes.</a:t>
            </a:r>
            <a:endParaRPr sz="1800"/>
          </a:p>
          <a:p>
            <a:pPr marL="0" indent="0">
              <a:spcBef>
                <a:spcPts val="2500"/>
              </a:spcBef>
              <a:buSzTx/>
              <a:buNone/>
              <a:defRPr b="1" sz="1400"/>
            </a:pPr>
            <a:r>
              <a:t>Silhouette Score</a:t>
            </a:r>
          </a:p>
          <a:p>
            <a:pPr lvl="1" marL="0" indent="0">
              <a:spcBef>
                <a:spcPts val="500"/>
              </a:spcBef>
              <a:buSzTx/>
              <a:buNone/>
              <a:defRPr sz="1400"/>
            </a:pPr>
            <a:r>
              <a:t>K-Means Clustering silhouette score is 0.0545.</a:t>
            </a:r>
            <a:endParaRPr sz="1800"/>
          </a:p>
          <a:p>
            <a:pPr marL="0" indent="0">
              <a:spcBef>
                <a:spcPts val="2500"/>
              </a:spcBef>
              <a:buSzTx/>
              <a:buNone/>
              <a:defRPr b="1" sz="1400"/>
            </a:pPr>
            <a:r>
              <a:t>Visualization Clusters</a:t>
            </a:r>
          </a:p>
          <a:p>
            <a:pPr lvl="1" marL="0" indent="0">
              <a:spcBef>
                <a:spcPts val="500"/>
              </a:spcBef>
              <a:buSzTx/>
              <a:buNone/>
              <a:defRPr sz="1400"/>
            </a:pPr>
            <a:r>
              <a:t>t-distributed stochastic neighbor embedding (t-SNE) dimensionality reduction technique have been used to visualize cluster separation</a:t>
            </a:r>
          </a:p>
        </p:txBody>
      </p:sp>
      <p:pic>
        <p:nvPicPr>
          <p:cNvPr id="235" name="Picture 8" descr="Picture 8"/>
          <p:cNvPicPr>
            <a:picLocks noChangeAspect="1"/>
          </p:cNvPicPr>
          <p:nvPr/>
        </p:nvPicPr>
        <p:blipFill>
          <a:blip r:embed="rId2">
            <a:extLst/>
          </a:blip>
          <a:stretch>
            <a:fillRect/>
          </a:stretch>
        </p:blipFill>
        <p:spPr>
          <a:xfrm>
            <a:off x="8030427" y="3607282"/>
            <a:ext cx="2637317" cy="2658193"/>
          </a:xfrm>
          <a:prstGeom prst="rect">
            <a:avLst/>
          </a:prstGeom>
          <a:ln w="12700">
            <a:miter lim="400000"/>
          </a:ln>
        </p:spPr>
      </p:pic>
      <p:pic>
        <p:nvPicPr>
          <p:cNvPr id="236" name="Content Placeholder 6" descr="Content Placeholder 6"/>
          <p:cNvPicPr>
            <a:picLocks noChangeAspect="1"/>
          </p:cNvPicPr>
          <p:nvPr/>
        </p:nvPicPr>
        <p:blipFill>
          <a:blip r:embed="rId3">
            <a:extLst/>
          </a:blip>
          <a:stretch>
            <a:fillRect/>
          </a:stretch>
        </p:blipFill>
        <p:spPr>
          <a:xfrm>
            <a:off x="8178733" y="780867"/>
            <a:ext cx="2489012" cy="26906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34"/>
                                        </p:tgtEl>
                                        <p:attrNameLst>
                                          <p:attrName>style.visibility</p:attrName>
                                        </p:attrNameLst>
                                      </p:cBhvr>
                                      <p:to>
                                        <p:strVal val="visible"/>
                                      </p:to>
                                    </p:set>
                                    <p:animEffect filter="fade" transition="in">
                                      <p:cBhvr>
                                        <p:cTn id="7" dur="5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traight Connector 32"/>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39" name="Rectangle 34"/>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0" name="Title 1"/>
          <p:cNvSpPr txBox="1"/>
          <p:nvPr>
            <p:ph type="title"/>
          </p:nvPr>
        </p:nvSpPr>
        <p:spPr>
          <a:xfrm>
            <a:off x="5798568" y="1371599"/>
            <a:ext cx="5732442" cy="1097282"/>
          </a:xfrm>
          <a:prstGeom prst="rect">
            <a:avLst/>
          </a:prstGeom>
        </p:spPr>
        <p:txBody>
          <a:bodyPr/>
          <a:lstStyle/>
          <a:p>
            <a:pPr>
              <a:lnSpc>
                <a:spcPct val="90000"/>
              </a:lnSpc>
              <a:defRPr sz="2200"/>
            </a:pPr>
            <a:r>
              <a:t>Hierarchical/Agglomerative Clustering</a:t>
            </a:r>
            <a:br/>
            <a:br/>
          </a:p>
        </p:txBody>
      </p:sp>
      <p:pic>
        <p:nvPicPr>
          <p:cNvPr id="241" name="Content Placeholder 6" descr="Content Placeholder 6"/>
          <p:cNvPicPr>
            <a:picLocks noChangeAspect="1"/>
          </p:cNvPicPr>
          <p:nvPr/>
        </p:nvPicPr>
        <p:blipFill>
          <a:blip r:embed="rId2">
            <a:extLst/>
          </a:blip>
          <a:stretch>
            <a:fillRect/>
          </a:stretch>
        </p:blipFill>
        <p:spPr>
          <a:xfrm>
            <a:off x="1598881" y="643464"/>
            <a:ext cx="2464325" cy="2663950"/>
          </a:xfrm>
          <a:prstGeom prst="rect">
            <a:avLst/>
          </a:prstGeom>
          <a:ln w="12700">
            <a:miter lim="400000"/>
          </a:ln>
        </p:spPr>
      </p:pic>
      <p:sp>
        <p:nvSpPr>
          <p:cNvPr id="242" name="Straight Connector 36"/>
          <p:cNvSpPr/>
          <p:nvPr/>
        </p:nvSpPr>
        <p:spPr>
          <a:xfrm>
            <a:off x="5845859" y="1031001"/>
            <a:ext cx="978862" cy="1"/>
          </a:xfrm>
          <a:prstGeom prst="line">
            <a:avLst/>
          </a:prstGeom>
          <a:ln w="76200">
            <a:solidFill>
              <a:schemeClr val="accent1"/>
            </a:solidFill>
            <a:miter/>
          </a:ln>
        </p:spPr>
        <p:txBody>
          <a:bodyPr lIns="45719" rIns="45719"/>
          <a:lstStyle/>
          <a:p>
            <a:pPr/>
          </a:p>
        </p:txBody>
      </p:sp>
      <p:sp>
        <p:nvSpPr>
          <p:cNvPr id="243" name="Content Placeholder 3"/>
          <p:cNvSpPr txBox="1"/>
          <p:nvPr>
            <p:ph type="body" sz="half" idx="1"/>
          </p:nvPr>
        </p:nvSpPr>
        <p:spPr>
          <a:xfrm>
            <a:off x="5798568" y="2636205"/>
            <a:ext cx="5732442" cy="3661713"/>
          </a:xfrm>
          <a:prstGeom prst="rect">
            <a:avLst/>
          </a:prstGeom>
        </p:spPr>
        <p:txBody>
          <a:bodyPr/>
          <a:lstStyle/>
          <a:p>
            <a:pPr marL="0" indent="0">
              <a:spcBef>
                <a:spcPts val="2500"/>
              </a:spcBef>
              <a:buSzTx/>
              <a:buNone/>
              <a:defRPr b="1" sz="1400"/>
            </a:pPr>
            <a:r>
              <a:t>Optimal Linkage</a:t>
            </a:r>
          </a:p>
          <a:p>
            <a:pPr lvl="1" marL="0" indent="0">
              <a:spcBef>
                <a:spcPts val="500"/>
              </a:spcBef>
              <a:buSzTx/>
              <a:buNone/>
              <a:defRPr sz="1400"/>
            </a:pPr>
            <a:r>
              <a:t>Hierarchical/Agglomerative Clustering model created with 10 clusters as the CIFAR10 data have 10 classes with optimal linakge ‘ward’.</a:t>
            </a:r>
            <a:endParaRPr sz="1800"/>
          </a:p>
          <a:p>
            <a:pPr marL="0" indent="0">
              <a:spcBef>
                <a:spcPts val="2500"/>
              </a:spcBef>
              <a:buSzTx/>
              <a:buNone/>
              <a:defRPr b="1" sz="1400"/>
            </a:pPr>
            <a:r>
              <a:t>Silhouette Score</a:t>
            </a:r>
          </a:p>
          <a:p>
            <a:pPr lvl="1" marL="0" indent="0">
              <a:spcBef>
                <a:spcPts val="500"/>
              </a:spcBef>
              <a:buSzTx/>
              <a:buNone/>
              <a:defRPr sz="1400"/>
            </a:pPr>
            <a:r>
              <a:t>Agglomerative Clustering silhouette score: 0.0195.</a:t>
            </a:r>
            <a:endParaRPr sz="1800"/>
          </a:p>
          <a:p>
            <a:pPr marL="0" indent="0">
              <a:spcBef>
                <a:spcPts val="2500"/>
              </a:spcBef>
              <a:buSzTx/>
              <a:buNone/>
              <a:defRPr b="1" sz="1400"/>
            </a:pPr>
            <a:r>
              <a:t>Visualization Clusters</a:t>
            </a:r>
          </a:p>
          <a:p>
            <a:pPr lvl="1" marL="0" indent="0">
              <a:spcBef>
                <a:spcPts val="500"/>
              </a:spcBef>
              <a:buSzTx/>
              <a:buNone/>
              <a:defRPr sz="1400"/>
            </a:pPr>
            <a:r>
              <a:t>t-distributed stochastic neighbor embedding (t-SNE) dimensionality reduction technique have been used to visualize cluster separation</a:t>
            </a:r>
          </a:p>
        </p:txBody>
      </p:sp>
      <p:pic>
        <p:nvPicPr>
          <p:cNvPr id="244" name="Picture 8" descr="Picture 8"/>
          <p:cNvPicPr>
            <a:picLocks noChangeAspect="1"/>
          </p:cNvPicPr>
          <p:nvPr/>
        </p:nvPicPr>
        <p:blipFill>
          <a:blip r:embed="rId3">
            <a:extLst/>
          </a:blip>
          <a:stretch>
            <a:fillRect/>
          </a:stretch>
        </p:blipFill>
        <p:spPr>
          <a:xfrm>
            <a:off x="1448323" y="3598612"/>
            <a:ext cx="2614862" cy="25943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43"/>
                                        </p:tgtEl>
                                        <p:attrNameLst>
                                          <p:attrName>style.visibility</p:attrName>
                                        </p:attrNameLst>
                                      </p:cBhvr>
                                      <p:to>
                                        <p:strVal val="visible"/>
                                      </p:to>
                                    </p:set>
                                    <p:animEffect filter="fade" transition="in">
                                      <p:cBhvr>
                                        <p:cTn id="7" dur="5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traight Connector 32"/>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47" name="Rectangle 3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8" name="Title 1"/>
          <p:cNvSpPr txBox="1"/>
          <p:nvPr>
            <p:ph type="title"/>
          </p:nvPr>
        </p:nvSpPr>
        <p:spPr>
          <a:xfrm>
            <a:off x="640078" y="1371599"/>
            <a:ext cx="5752095" cy="1097282"/>
          </a:xfrm>
          <a:prstGeom prst="rect">
            <a:avLst/>
          </a:prstGeom>
        </p:spPr>
        <p:txBody>
          <a:bodyPr/>
          <a:lstStyle/>
          <a:p>
            <a:pPr>
              <a:lnSpc>
                <a:spcPct val="90000"/>
              </a:lnSpc>
              <a:defRPr sz="2200"/>
            </a:pPr>
            <a:r>
              <a:t>Non-Negative Matrix Factorization (NMF)</a:t>
            </a:r>
            <a:br/>
          </a:p>
        </p:txBody>
      </p:sp>
      <p:sp>
        <p:nvSpPr>
          <p:cNvPr id="249" name="Straight Connector 34"/>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50" name="Content Placeholder 3"/>
          <p:cNvSpPr txBox="1"/>
          <p:nvPr>
            <p:ph type="body" sz="half" idx="1"/>
          </p:nvPr>
        </p:nvSpPr>
        <p:spPr>
          <a:xfrm>
            <a:off x="640078" y="2636205"/>
            <a:ext cx="5752097" cy="3661713"/>
          </a:xfrm>
          <a:prstGeom prst="rect">
            <a:avLst/>
          </a:prstGeom>
        </p:spPr>
        <p:txBody>
          <a:bodyPr/>
          <a:lstStyle/>
          <a:p>
            <a:pPr marL="0" indent="0">
              <a:spcBef>
                <a:spcPts val="2500"/>
              </a:spcBef>
              <a:buSzTx/>
              <a:buNone/>
              <a:defRPr b="1" sz="1400"/>
            </a:pPr>
            <a:r>
              <a:t>Optimal Clusters</a:t>
            </a:r>
          </a:p>
          <a:p>
            <a:pPr lvl="1" marL="0" indent="0">
              <a:spcBef>
                <a:spcPts val="500"/>
              </a:spcBef>
              <a:buSzTx/>
              <a:buNone/>
              <a:defRPr sz="1400"/>
            </a:pPr>
            <a:r>
              <a:t>NMF + K-Means Clustering model created with 10 clusters as the CIFAR10 data have 10 classes.</a:t>
            </a:r>
            <a:endParaRPr sz="1800"/>
          </a:p>
          <a:p>
            <a:pPr marL="0" indent="0">
              <a:spcBef>
                <a:spcPts val="2500"/>
              </a:spcBef>
              <a:buSzTx/>
              <a:buNone/>
              <a:defRPr b="1" sz="1400"/>
            </a:pPr>
            <a:r>
              <a:t>Silhouette Score</a:t>
            </a:r>
          </a:p>
          <a:p>
            <a:pPr lvl="1" marL="0" indent="0">
              <a:spcBef>
                <a:spcPts val="500"/>
              </a:spcBef>
              <a:buSzTx/>
              <a:buNone/>
              <a:defRPr sz="1400"/>
            </a:pPr>
            <a:r>
              <a:t>NMF + K-Means Clustering silhouette score: 0.0077.</a:t>
            </a:r>
            <a:endParaRPr sz="1800"/>
          </a:p>
          <a:p>
            <a:pPr marL="0" indent="0">
              <a:spcBef>
                <a:spcPts val="2500"/>
              </a:spcBef>
              <a:buSzTx/>
              <a:buNone/>
              <a:defRPr b="1" sz="1400"/>
            </a:pPr>
            <a:r>
              <a:t>Visualization Clusters</a:t>
            </a:r>
          </a:p>
          <a:p>
            <a:pPr lvl="1" marL="0" indent="0">
              <a:spcBef>
                <a:spcPts val="500"/>
              </a:spcBef>
              <a:buSzTx/>
              <a:buNone/>
              <a:defRPr sz="1400"/>
            </a:pPr>
            <a:r>
              <a:t>t-distributed stochastic neighbor embedding (t-SNE) dimensionality reduction technique have been used to visualize cluster separation.</a:t>
            </a:r>
          </a:p>
        </p:txBody>
      </p:sp>
      <p:pic>
        <p:nvPicPr>
          <p:cNvPr id="251" name="Picture 8" descr="Picture 8"/>
          <p:cNvPicPr>
            <a:picLocks noChangeAspect="1"/>
          </p:cNvPicPr>
          <p:nvPr/>
        </p:nvPicPr>
        <p:blipFill>
          <a:blip r:embed="rId2">
            <a:extLst/>
          </a:blip>
          <a:stretch>
            <a:fillRect/>
          </a:stretch>
        </p:blipFill>
        <p:spPr>
          <a:xfrm>
            <a:off x="7981422" y="3766665"/>
            <a:ext cx="2686322" cy="2658193"/>
          </a:xfrm>
          <a:prstGeom prst="rect">
            <a:avLst/>
          </a:prstGeom>
          <a:ln w="12700">
            <a:miter lim="400000"/>
          </a:ln>
        </p:spPr>
      </p:pic>
      <p:pic>
        <p:nvPicPr>
          <p:cNvPr id="252" name="Content Placeholder 6" descr="Content Placeholder 6"/>
          <p:cNvPicPr>
            <a:picLocks noChangeAspect="1"/>
          </p:cNvPicPr>
          <p:nvPr/>
        </p:nvPicPr>
        <p:blipFill>
          <a:blip r:embed="rId3">
            <a:extLst/>
          </a:blip>
          <a:stretch>
            <a:fillRect/>
          </a:stretch>
        </p:blipFill>
        <p:spPr>
          <a:xfrm>
            <a:off x="8178731" y="1031001"/>
            <a:ext cx="2489012" cy="26906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50"/>
                                        </p:tgtEl>
                                        <p:attrNameLst>
                                          <p:attrName>style.visibility</p:attrName>
                                        </p:attrNameLst>
                                      </p:cBhvr>
                                      <p:to>
                                        <p:strVal val="visible"/>
                                      </p:to>
                                    </p:set>
                                    <p:animEffect filter="fade" transition="in">
                                      <p:cBhvr>
                                        <p:cTn id="7" dur="5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0"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55" name="Rectangle 8"/>
          <p:cNvSpPr/>
          <p:nvPr/>
        </p:nvSpPr>
        <p:spPr>
          <a:xfrm>
            <a:off x="-1"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56" name="Title 1"/>
          <p:cNvSpPr txBox="1"/>
          <p:nvPr>
            <p:ph type="ctrTitle"/>
          </p:nvPr>
        </p:nvSpPr>
        <p:spPr>
          <a:xfrm>
            <a:off x="559219" y="1115843"/>
            <a:ext cx="7680960" cy="4631913"/>
          </a:xfrm>
          <a:prstGeom prst="rect">
            <a:avLst/>
          </a:prstGeom>
        </p:spPr>
        <p:txBody>
          <a:bodyPr anchor="b"/>
          <a:lstStyle>
            <a:lvl1pPr>
              <a:defRPr sz="6500"/>
            </a:lvl1pPr>
          </a:lstStyle>
          <a:p>
            <a:pPr/>
            <a:r>
              <a:t>Model Compare</a:t>
            </a:r>
          </a:p>
        </p:txBody>
      </p:sp>
      <p:sp>
        <p:nvSpPr>
          <p:cNvPr id="257" name="Straight Connector 10"/>
          <p:cNvSpPr/>
          <p:nvPr/>
        </p:nvSpPr>
        <p:spPr>
          <a:xfrm>
            <a:off x="723131" y="6268313"/>
            <a:ext cx="978862"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256"/>
                                        </p:tgtEl>
                                        <p:attrNameLst>
                                          <p:attrName>style.visibility</p:attrName>
                                        </p:attrNameLst>
                                      </p:cBhvr>
                                      <p:to>
                                        <p:strVal val="visible"/>
                                      </p:to>
                                    </p:set>
                                    <p:animEffect filter="fade" transition="in">
                                      <p:cBhvr>
                                        <p:cTn id="7" dur="7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60"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61" name="Title 1"/>
          <p:cNvSpPr txBox="1"/>
          <p:nvPr>
            <p:ph type="title"/>
          </p:nvPr>
        </p:nvSpPr>
        <p:spPr>
          <a:xfrm>
            <a:off x="640079" y="914399"/>
            <a:ext cx="4261104" cy="1097282"/>
          </a:xfrm>
          <a:prstGeom prst="rect">
            <a:avLst/>
          </a:prstGeom>
        </p:spPr>
        <p:txBody>
          <a:bodyPr/>
          <a:lstStyle>
            <a:lvl1pPr>
              <a:lnSpc>
                <a:spcPct val="90000"/>
              </a:lnSpc>
              <a:defRPr sz="3600"/>
            </a:lvl1pPr>
          </a:lstStyle>
          <a:p>
            <a:pPr/>
            <a:r>
              <a:t>Comparing Model Performances</a:t>
            </a:r>
          </a:p>
        </p:txBody>
      </p:sp>
      <p:sp>
        <p:nvSpPr>
          <p:cNvPr id="262" name="Content Placeholder 3"/>
          <p:cNvSpPr txBox="1"/>
          <p:nvPr>
            <p:ph type="body" sz="half" idx="1"/>
          </p:nvPr>
        </p:nvSpPr>
        <p:spPr>
          <a:xfrm>
            <a:off x="640079" y="2176035"/>
            <a:ext cx="4261104" cy="4121889"/>
          </a:xfrm>
          <a:prstGeom prst="rect">
            <a:avLst/>
          </a:prstGeom>
        </p:spPr>
        <p:txBody>
          <a:bodyPr/>
          <a:lstStyle/>
          <a:p>
            <a:pPr marL="0" indent="0">
              <a:spcBef>
                <a:spcPts val="2500"/>
              </a:spcBef>
              <a:buSzTx/>
              <a:buNone/>
              <a:defRPr b="1" sz="1400"/>
            </a:pPr>
            <a:r>
              <a:t>Evaluation Metrics</a:t>
            </a:r>
          </a:p>
          <a:p>
            <a:pPr lvl="1" marL="0" indent="0">
              <a:spcBef>
                <a:spcPts val="500"/>
              </a:spcBef>
              <a:buSzTx/>
              <a:buNone/>
              <a:defRPr sz="1400"/>
            </a:pPr>
            <a:r>
              <a:t>Using Silhouette score in validation set model performance is compared.</a:t>
            </a:r>
            <a:endParaRPr sz="1800"/>
          </a:p>
          <a:p>
            <a:pPr marL="0" indent="0">
              <a:spcBef>
                <a:spcPts val="2500"/>
              </a:spcBef>
              <a:buSzTx/>
              <a:buNone/>
              <a:defRPr b="1" sz="1400"/>
            </a:pPr>
            <a:r>
              <a:t>Visualizing Results</a:t>
            </a:r>
          </a:p>
          <a:p>
            <a:pPr lvl="1" marL="0" indent="0">
              <a:spcBef>
                <a:spcPts val="500"/>
              </a:spcBef>
              <a:buSzTx/>
              <a:buNone/>
              <a:defRPr sz="1400"/>
            </a:pPr>
            <a:r>
              <a:t>Looking at the results it is evident that K-Means clustering performed the best with silhouette score as 0.0545 on training set.</a:t>
            </a:r>
          </a:p>
        </p:txBody>
      </p:sp>
      <p:sp>
        <p:nvSpPr>
          <p:cNvPr id="263" name="Straight Connector 13"/>
          <p:cNvSpPr/>
          <p:nvPr/>
        </p:nvSpPr>
        <p:spPr>
          <a:xfrm flipV="1">
            <a:off x="5672328" y="6267920"/>
            <a:ext cx="6519673" cy="3"/>
          </a:xfrm>
          <a:prstGeom prst="line">
            <a:avLst/>
          </a:prstGeom>
          <a:ln w="76200">
            <a:solidFill>
              <a:schemeClr val="accent1"/>
            </a:solidFill>
            <a:miter/>
          </a:ln>
        </p:spPr>
        <p:txBody>
          <a:bodyPr lIns="45719" rIns="45719"/>
          <a:lstStyle/>
          <a:p>
            <a:pPr/>
          </a:p>
        </p:txBody>
      </p:sp>
      <p:pic>
        <p:nvPicPr>
          <p:cNvPr id="264" name="Content Placeholder 10" descr="Content Placeholder 10"/>
          <p:cNvPicPr>
            <a:picLocks noChangeAspect="1"/>
          </p:cNvPicPr>
          <p:nvPr/>
        </p:nvPicPr>
        <p:blipFill>
          <a:blip r:embed="rId2">
            <a:extLst/>
          </a:blip>
          <a:stretch>
            <a:fillRect/>
          </a:stretch>
        </p:blipFill>
        <p:spPr>
          <a:xfrm>
            <a:off x="5306805" y="1879767"/>
            <a:ext cx="6907395" cy="393703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62"/>
                                        </p:tgtEl>
                                        <p:attrNameLst>
                                          <p:attrName>style.visibility</p:attrName>
                                        </p:attrNameLst>
                                      </p:cBhvr>
                                      <p:to>
                                        <p:strVal val="visible"/>
                                      </p:to>
                                    </p:set>
                                    <p:animEffect filter="fade" transition="in">
                                      <p:cBhvr>
                                        <p:cTn id="7" dur="5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traight Connector 3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67" name="Rectangle 4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68" name="Title 1"/>
          <p:cNvSpPr txBox="1"/>
          <p:nvPr>
            <p:ph type="title"/>
          </p:nvPr>
        </p:nvSpPr>
        <p:spPr>
          <a:xfrm>
            <a:off x="5798568" y="1371599"/>
            <a:ext cx="5732442" cy="1097282"/>
          </a:xfrm>
          <a:prstGeom prst="rect">
            <a:avLst/>
          </a:prstGeom>
        </p:spPr>
        <p:txBody>
          <a:bodyPr/>
          <a:lstStyle>
            <a:lvl1pPr>
              <a:lnSpc>
                <a:spcPct val="90000"/>
              </a:lnSpc>
              <a:defRPr sz="3400"/>
            </a:lvl1pPr>
          </a:lstStyle>
          <a:p>
            <a:pPr/>
            <a:r>
              <a:t>Best Model Validation on Test set</a:t>
            </a:r>
          </a:p>
        </p:txBody>
      </p:sp>
      <p:pic>
        <p:nvPicPr>
          <p:cNvPr id="269" name="Picture 6" descr="Picture 6"/>
          <p:cNvPicPr>
            <a:picLocks noChangeAspect="1"/>
          </p:cNvPicPr>
          <p:nvPr/>
        </p:nvPicPr>
        <p:blipFill>
          <a:blip r:embed="rId2">
            <a:extLst/>
          </a:blip>
          <a:stretch>
            <a:fillRect/>
          </a:stretch>
        </p:blipFill>
        <p:spPr>
          <a:xfrm>
            <a:off x="1551510" y="643464"/>
            <a:ext cx="2559069" cy="2663950"/>
          </a:xfrm>
          <a:prstGeom prst="rect">
            <a:avLst/>
          </a:prstGeom>
          <a:ln w="12700">
            <a:miter lim="400000"/>
          </a:ln>
        </p:spPr>
      </p:pic>
      <p:sp>
        <p:nvSpPr>
          <p:cNvPr id="270" name="Straight Connector 43"/>
          <p:cNvSpPr/>
          <p:nvPr/>
        </p:nvSpPr>
        <p:spPr>
          <a:xfrm>
            <a:off x="5845859" y="1031001"/>
            <a:ext cx="978862" cy="1"/>
          </a:xfrm>
          <a:prstGeom prst="line">
            <a:avLst/>
          </a:prstGeom>
          <a:ln w="76200">
            <a:solidFill>
              <a:schemeClr val="accent1"/>
            </a:solidFill>
            <a:miter/>
          </a:ln>
        </p:spPr>
        <p:txBody>
          <a:bodyPr lIns="45719" rIns="45719"/>
          <a:lstStyle/>
          <a:p>
            <a:pPr/>
          </a:p>
        </p:txBody>
      </p:sp>
      <p:pic>
        <p:nvPicPr>
          <p:cNvPr id="271" name="Picture 9" descr="Picture 9"/>
          <p:cNvPicPr>
            <a:picLocks noChangeAspect="1"/>
          </p:cNvPicPr>
          <p:nvPr/>
        </p:nvPicPr>
        <p:blipFill>
          <a:blip r:embed="rId3">
            <a:extLst/>
          </a:blip>
          <a:stretch>
            <a:fillRect/>
          </a:stretch>
        </p:blipFill>
        <p:spPr>
          <a:xfrm>
            <a:off x="1452281" y="3633965"/>
            <a:ext cx="2679357" cy="2744005"/>
          </a:xfrm>
          <a:prstGeom prst="rect">
            <a:avLst/>
          </a:prstGeom>
          <a:ln w="12700">
            <a:miter lim="400000"/>
          </a:ln>
        </p:spPr>
      </p:pic>
      <p:sp>
        <p:nvSpPr>
          <p:cNvPr id="272" name="Content Placeholder 3"/>
          <p:cNvSpPr txBox="1"/>
          <p:nvPr>
            <p:ph type="body" sz="half" idx="1"/>
          </p:nvPr>
        </p:nvSpPr>
        <p:spPr>
          <a:xfrm>
            <a:off x="5798568" y="2636205"/>
            <a:ext cx="5732442" cy="3661713"/>
          </a:xfrm>
          <a:prstGeom prst="rect">
            <a:avLst/>
          </a:prstGeom>
        </p:spPr>
        <p:txBody>
          <a:bodyPr/>
          <a:lstStyle/>
          <a:p>
            <a:pPr marL="0" indent="0">
              <a:spcBef>
                <a:spcPts val="2500"/>
              </a:spcBef>
              <a:buSzTx/>
              <a:buNone/>
              <a:defRPr b="1" sz="1400"/>
            </a:pPr>
            <a:r>
              <a:t>Silhouette Score</a:t>
            </a:r>
          </a:p>
          <a:p>
            <a:pPr lvl="1" marL="0" indent="0">
              <a:spcBef>
                <a:spcPts val="500"/>
              </a:spcBef>
              <a:buSzTx/>
              <a:buNone/>
              <a:defRPr sz="1400"/>
            </a:pPr>
            <a:r>
              <a:t>With the test set K-Means Clustering model gave silhouette score of 0.0532 suggesting a generalized model.</a:t>
            </a:r>
            <a:endParaRPr sz="1800"/>
          </a:p>
          <a:p>
            <a:pPr marL="0" indent="0">
              <a:spcBef>
                <a:spcPts val="2500"/>
              </a:spcBef>
              <a:buSzTx/>
              <a:buNone/>
              <a:defRPr b="1" sz="1400"/>
            </a:pPr>
            <a:r>
              <a:t>Visualization Clusters</a:t>
            </a:r>
          </a:p>
          <a:p>
            <a:pPr lvl="1" marL="0" indent="0">
              <a:spcBef>
                <a:spcPts val="500"/>
              </a:spcBef>
              <a:buSzTx/>
              <a:buNone/>
              <a:defRPr sz="1400"/>
            </a:pPr>
            <a:r>
              <a:t>t-distributed stochastic neighbor embedding (t-SNE) dimensionality reduction technique have been used to visualize cluster separation.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72"/>
                                        </p:tgtEl>
                                        <p:attrNameLst>
                                          <p:attrName>style.visibility</p:attrName>
                                        </p:attrNameLst>
                                      </p:cBhvr>
                                      <p:to>
                                        <p:strVal val="visible"/>
                                      </p:to>
                                    </p:set>
                                    <p:animEffect filter="fade" transition="in">
                                      <p:cBhvr>
                                        <p:cTn id="7" dur="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2"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traight Connector 23"/>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75" name="Rectangle 25"/>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6" name="Title 1"/>
          <p:cNvSpPr txBox="1"/>
          <p:nvPr>
            <p:ph type="title"/>
          </p:nvPr>
        </p:nvSpPr>
        <p:spPr>
          <a:xfrm>
            <a:off x="640078" y="1021841"/>
            <a:ext cx="3156859" cy="2642617"/>
          </a:xfrm>
          <a:prstGeom prst="rect">
            <a:avLst/>
          </a:prstGeom>
        </p:spPr>
        <p:txBody>
          <a:bodyPr anchor="b"/>
          <a:lstStyle>
            <a:lvl1pPr>
              <a:defRPr sz="4100"/>
            </a:lvl1pPr>
          </a:lstStyle>
          <a:p>
            <a:pPr/>
            <a:r>
              <a:t>Misclassified Samples</a:t>
            </a:r>
          </a:p>
        </p:txBody>
      </p:sp>
      <p:sp>
        <p:nvSpPr>
          <p:cNvPr id="277" name="Straight Connector 27"/>
          <p:cNvSpPr/>
          <p:nvPr/>
        </p:nvSpPr>
        <p:spPr>
          <a:xfrm>
            <a:off x="713232" y="4011929"/>
            <a:ext cx="978862" cy="1"/>
          </a:xfrm>
          <a:prstGeom prst="line">
            <a:avLst/>
          </a:prstGeom>
          <a:ln w="76200">
            <a:solidFill>
              <a:schemeClr val="accent1"/>
            </a:solidFill>
            <a:miter/>
          </a:ln>
        </p:spPr>
        <p:txBody>
          <a:bodyPr lIns="45719" rIns="45719"/>
          <a:lstStyle/>
          <a:p>
            <a:pPr/>
          </a:p>
        </p:txBody>
      </p:sp>
      <p:pic>
        <p:nvPicPr>
          <p:cNvPr id="278" name="Content Placeholder 5" descr="Content Placeholder 5"/>
          <p:cNvPicPr>
            <a:picLocks noChangeAspect="1"/>
          </p:cNvPicPr>
          <p:nvPr/>
        </p:nvPicPr>
        <p:blipFill>
          <a:blip r:embed="rId2">
            <a:extLst/>
          </a:blip>
          <a:stretch>
            <a:fillRect/>
          </a:stretch>
        </p:blipFill>
        <p:spPr>
          <a:xfrm>
            <a:off x="4604641" y="1821662"/>
            <a:ext cx="6876289" cy="400618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81" name="Rectangle 8"/>
          <p:cNvSpPr/>
          <p:nvPr/>
        </p:nvSpPr>
        <p:spPr>
          <a:xfrm>
            <a:off x="-1"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82" name="Title 1"/>
          <p:cNvSpPr txBox="1"/>
          <p:nvPr>
            <p:ph type="ctrTitle"/>
          </p:nvPr>
        </p:nvSpPr>
        <p:spPr>
          <a:xfrm>
            <a:off x="559219" y="1115843"/>
            <a:ext cx="7680960" cy="4631913"/>
          </a:xfrm>
          <a:prstGeom prst="rect">
            <a:avLst/>
          </a:prstGeom>
        </p:spPr>
        <p:txBody>
          <a:bodyPr anchor="b"/>
          <a:lstStyle>
            <a:lvl1pPr>
              <a:defRPr sz="6500"/>
            </a:lvl1pPr>
          </a:lstStyle>
          <a:p>
            <a:pPr/>
            <a:r>
              <a:t>Summary</a:t>
            </a:r>
          </a:p>
        </p:txBody>
      </p:sp>
      <p:sp>
        <p:nvSpPr>
          <p:cNvPr id="283" name="Straight Connector 10"/>
          <p:cNvSpPr/>
          <p:nvPr/>
        </p:nvSpPr>
        <p:spPr>
          <a:xfrm>
            <a:off x="723131" y="6268313"/>
            <a:ext cx="978862"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282"/>
                                        </p:tgtEl>
                                        <p:attrNameLst>
                                          <p:attrName>style.visibility</p:attrName>
                                        </p:attrNameLst>
                                      </p:cBhvr>
                                      <p:to>
                                        <p:strVal val="visible"/>
                                      </p:to>
                                    </p:set>
                                    <p:animEffect filter="fade" transition="in">
                                      <p:cBhvr>
                                        <p:cTn id="7" dur="4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86"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87" name="Title 1"/>
          <p:cNvSpPr txBox="1"/>
          <p:nvPr>
            <p:ph type="title"/>
          </p:nvPr>
        </p:nvSpPr>
        <p:spPr>
          <a:xfrm>
            <a:off x="640079" y="914399"/>
            <a:ext cx="4261104" cy="1097282"/>
          </a:xfrm>
          <a:prstGeom prst="rect">
            <a:avLst/>
          </a:prstGeom>
        </p:spPr>
        <p:txBody>
          <a:bodyPr/>
          <a:lstStyle>
            <a:lvl1pPr>
              <a:lnSpc>
                <a:spcPct val="90000"/>
              </a:lnSpc>
              <a:defRPr sz="3600"/>
            </a:lvl1pPr>
          </a:lstStyle>
          <a:p>
            <a:pPr/>
            <a:r>
              <a:t>Analysis of Model Performance</a:t>
            </a:r>
          </a:p>
        </p:txBody>
      </p:sp>
      <p:sp>
        <p:nvSpPr>
          <p:cNvPr id="288" name="Content Placeholder 3"/>
          <p:cNvSpPr txBox="1"/>
          <p:nvPr>
            <p:ph type="body" sz="half" idx="1"/>
          </p:nvPr>
        </p:nvSpPr>
        <p:spPr>
          <a:xfrm>
            <a:off x="640079" y="2176035"/>
            <a:ext cx="4261104" cy="4121889"/>
          </a:xfrm>
          <a:prstGeom prst="rect">
            <a:avLst/>
          </a:prstGeom>
        </p:spPr>
        <p:txBody>
          <a:bodyPr/>
          <a:lstStyle/>
          <a:p>
            <a:pPr marL="0" indent="0">
              <a:lnSpc>
                <a:spcPct val="96000"/>
              </a:lnSpc>
              <a:spcBef>
                <a:spcPts val="2500"/>
              </a:spcBef>
              <a:buSzTx/>
              <a:buNone/>
              <a:defRPr b="1" sz="900"/>
            </a:pPr>
            <a:r>
              <a:t>K-Means Clustering</a:t>
            </a:r>
            <a:endParaRPr sz="1400"/>
          </a:p>
          <a:p>
            <a:pPr lvl="1" marL="0" indent="0">
              <a:lnSpc>
                <a:spcPct val="96000"/>
              </a:lnSpc>
              <a:spcBef>
                <a:spcPts val="500"/>
              </a:spcBef>
              <a:buSzTx/>
              <a:buNone/>
              <a:defRPr sz="900"/>
            </a:pPr>
            <a:r>
              <a:t>K-Means clustered the images into 10 distinct groups, but the clusters don’t perfectly align with the true CIFAR-10 classes. Although the algorithm identified patterns based on color and shape similarities, but some clusters were dominated by specific classes, showing that K-Means did capture some semantic meaning. The visualization of cluster centers revealed interesting “average” representations of each cluster.</a:t>
            </a:r>
            <a:endParaRPr sz="1200"/>
          </a:p>
          <a:p>
            <a:pPr lvl="1" marL="0" indent="0">
              <a:lnSpc>
                <a:spcPct val="96000"/>
              </a:lnSpc>
              <a:spcBef>
                <a:spcPts val="500"/>
              </a:spcBef>
              <a:buSzTx/>
              <a:buNone/>
              <a:defRPr b="1" sz="1400"/>
            </a:pPr>
          </a:p>
          <a:p>
            <a:pPr lvl="1" marL="0" indent="0">
              <a:lnSpc>
                <a:spcPct val="96000"/>
              </a:lnSpc>
              <a:spcBef>
                <a:spcPts val="500"/>
              </a:spcBef>
              <a:buSzTx/>
              <a:buNone/>
              <a:defRPr b="1" sz="900"/>
            </a:pPr>
            <a:r>
              <a:t>Hierarchical/Agglomerative Clustering</a:t>
            </a:r>
            <a:endParaRPr sz="1200"/>
          </a:p>
          <a:p>
            <a:pPr lvl="1" marL="0" indent="0">
              <a:lnSpc>
                <a:spcPct val="96000"/>
              </a:lnSpc>
              <a:spcBef>
                <a:spcPts val="500"/>
              </a:spcBef>
              <a:buSzTx/>
              <a:buNone/>
              <a:defRPr sz="900"/>
            </a:pPr>
            <a:r>
              <a:t>The hierarchical approach yielded different results based on the linkage method, with Ward linkage generally performing best. Compared to K-Means, Agglomerative Clustering tended to create more imbalanced clusters. The hierarchical structure provides additional insights into the relationships between clusters.</a:t>
            </a:r>
            <a:endParaRPr sz="1200"/>
          </a:p>
          <a:p>
            <a:pPr lvl="1" marL="0" indent="0">
              <a:lnSpc>
                <a:spcPct val="96000"/>
              </a:lnSpc>
              <a:spcBef>
                <a:spcPts val="500"/>
              </a:spcBef>
              <a:buSzTx/>
              <a:buNone/>
              <a:defRPr sz="1400"/>
            </a:pPr>
          </a:p>
          <a:p>
            <a:pPr lvl="1" marL="0" indent="0">
              <a:lnSpc>
                <a:spcPct val="96000"/>
              </a:lnSpc>
              <a:spcBef>
                <a:spcPts val="500"/>
              </a:spcBef>
              <a:buSzTx/>
              <a:buNone/>
              <a:defRPr b="1" sz="900"/>
            </a:pPr>
            <a:r>
              <a:t>Non-Negative Matrix Factorization (NMF)</a:t>
            </a:r>
            <a:endParaRPr sz="1200"/>
          </a:p>
          <a:p>
            <a:pPr marL="0" indent="0">
              <a:lnSpc>
                <a:spcPct val="96000"/>
              </a:lnSpc>
              <a:buSzTx/>
              <a:buNone/>
              <a:defRPr sz="900"/>
            </a:pPr>
            <a:r>
              <a:t>NMF discovered interesting basis components that can be interpreted as “parts” of images. The components captured color patterns, shapes, and textures that appear across the dataset. Using NMF features for clustering (NMF+KMeans) provided a different perspective on the data structure.</a:t>
            </a:r>
          </a:p>
        </p:txBody>
      </p:sp>
      <p:pic>
        <p:nvPicPr>
          <p:cNvPr id="289" name="Content Placeholder 4" descr="Content Placeholder 4"/>
          <p:cNvPicPr>
            <a:picLocks noChangeAspect="1"/>
          </p:cNvPicPr>
          <p:nvPr/>
        </p:nvPicPr>
        <p:blipFill>
          <a:blip r:embed="rId2">
            <a:extLst/>
          </a:blip>
          <a:srcRect l="12725" t="0" r="5970" b="2"/>
          <a:stretch>
            <a:fillRect/>
          </a:stretch>
        </p:blipFill>
        <p:spPr>
          <a:xfrm>
            <a:off x="5671127" y="914398"/>
            <a:ext cx="6520873" cy="5353523"/>
          </a:xfrm>
          <a:prstGeom prst="rect">
            <a:avLst/>
          </a:prstGeom>
          <a:ln w="12700">
            <a:miter lim="400000"/>
          </a:ln>
        </p:spPr>
      </p:pic>
      <p:sp>
        <p:nvSpPr>
          <p:cNvPr id="290" name="Straight Connector 13"/>
          <p:cNvSpPr/>
          <p:nvPr/>
        </p:nvSpPr>
        <p:spPr>
          <a:xfrm flipV="1">
            <a:off x="5672328" y="6267920"/>
            <a:ext cx="6519673" cy="3"/>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88"/>
                                        </p:tgtEl>
                                        <p:attrNameLst>
                                          <p:attrName>style.visibility</p:attrName>
                                        </p:attrNameLst>
                                      </p:cBhvr>
                                      <p:to>
                                        <p:strVal val="visible"/>
                                      </p:to>
                                    </p:set>
                                    <p:animEffect filter="fade" transition="in">
                                      <p:cBhvr>
                                        <p:cTn id="7" dur="5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8"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93"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94" name="Title 1"/>
          <p:cNvSpPr txBox="1"/>
          <p:nvPr>
            <p:ph type="title"/>
          </p:nvPr>
        </p:nvSpPr>
        <p:spPr>
          <a:xfrm>
            <a:off x="640079" y="914399"/>
            <a:ext cx="4261104" cy="1097282"/>
          </a:xfrm>
          <a:prstGeom prst="rect">
            <a:avLst/>
          </a:prstGeom>
        </p:spPr>
        <p:txBody>
          <a:bodyPr/>
          <a:lstStyle>
            <a:lvl1pPr>
              <a:lnSpc>
                <a:spcPct val="90000"/>
              </a:lnSpc>
              <a:defRPr sz="3600"/>
            </a:lvl1pPr>
          </a:lstStyle>
          <a:p>
            <a:pPr/>
            <a:r>
              <a:t>Future Work and Improvements</a:t>
            </a:r>
          </a:p>
        </p:txBody>
      </p:sp>
      <p:sp>
        <p:nvSpPr>
          <p:cNvPr id="295" name="Content Placeholder 3"/>
          <p:cNvSpPr txBox="1"/>
          <p:nvPr>
            <p:ph type="body" sz="half" idx="1"/>
          </p:nvPr>
        </p:nvSpPr>
        <p:spPr>
          <a:xfrm>
            <a:off x="640079" y="2176035"/>
            <a:ext cx="4261104" cy="4121889"/>
          </a:xfrm>
          <a:prstGeom prst="rect">
            <a:avLst/>
          </a:prstGeom>
        </p:spPr>
        <p:txBody>
          <a:bodyPr/>
          <a:lstStyle/>
          <a:p>
            <a:pPr lvl="1" marL="0" indent="0">
              <a:lnSpc>
                <a:spcPct val="108000"/>
              </a:lnSpc>
              <a:spcBef>
                <a:spcPts val="500"/>
              </a:spcBef>
              <a:buSzTx/>
              <a:buNone/>
              <a:defRPr b="1" sz="1400"/>
            </a:pPr>
            <a:r>
              <a:t>Feature Engineering</a:t>
            </a:r>
            <a:endParaRPr sz="1800"/>
          </a:p>
          <a:p>
            <a:pPr lvl="1" marL="285750" indent="-285750">
              <a:lnSpc>
                <a:spcPct val="108000"/>
              </a:lnSpc>
              <a:spcBef>
                <a:spcPts val="500"/>
              </a:spcBef>
              <a:defRPr sz="1400"/>
            </a:pPr>
            <a:r>
              <a:t>Extract more sophisticated features like HOG (Histogram of Oriented Gradients)</a:t>
            </a:r>
            <a:endParaRPr sz="1800"/>
          </a:p>
          <a:p>
            <a:pPr lvl="1" marL="285750" indent="-285750">
              <a:lnSpc>
                <a:spcPct val="108000"/>
              </a:lnSpc>
              <a:spcBef>
                <a:spcPts val="500"/>
              </a:spcBef>
              <a:defRPr sz="1400"/>
            </a:pPr>
            <a:r>
              <a:t>Use more advanced dimensionality reduction techniques like t-SNE</a:t>
            </a:r>
            <a:endParaRPr sz="1800"/>
          </a:p>
          <a:p>
            <a:pPr lvl="1" marL="0" indent="0">
              <a:lnSpc>
                <a:spcPct val="108000"/>
              </a:lnSpc>
              <a:spcBef>
                <a:spcPts val="500"/>
              </a:spcBef>
              <a:buSzTx/>
              <a:buNone/>
              <a:defRPr b="1" sz="1400"/>
            </a:pPr>
            <a:r>
              <a:t>Ensemble Methods</a:t>
            </a:r>
            <a:endParaRPr sz="1800"/>
          </a:p>
          <a:p>
            <a:pPr lvl="1" marL="285750" indent="-285750">
              <a:lnSpc>
                <a:spcPct val="108000"/>
              </a:lnSpc>
              <a:spcBef>
                <a:spcPts val="500"/>
              </a:spcBef>
              <a:defRPr sz="1400"/>
            </a:pPr>
            <a:r>
              <a:t>Combining multiple clustering approaches for more robust results</a:t>
            </a:r>
            <a:endParaRPr sz="1800"/>
          </a:p>
          <a:p>
            <a:pPr lvl="1" marL="0" indent="0">
              <a:lnSpc>
                <a:spcPct val="108000"/>
              </a:lnSpc>
              <a:spcBef>
                <a:spcPts val="500"/>
              </a:spcBef>
              <a:buSzTx/>
              <a:buNone/>
              <a:defRPr b="1" sz="1400"/>
            </a:pPr>
            <a:r>
              <a:t>Data Augmentation</a:t>
            </a:r>
            <a:endParaRPr sz="1800"/>
          </a:p>
          <a:p>
            <a:pPr lvl="1" marL="285750" indent="-285750">
              <a:lnSpc>
                <a:spcPct val="108000"/>
              </a:lnSpc>
              <a:spcBef>
                <a:spcPts val="500"/>
              </a:spcBef>
              <a:defRPr sz="1400"/>
            </a:pPr>
            <a:r>
              <a:t>Generate additional training samples through rotations, shifts, or elastic distortions</a:t>
            </a:r>
            <a:endParaRPr sz="1800"/>
          </a:p>
          <a:p>
            <a:pPr lvl="1" marL="0" indent="0">
              <a:lnSpc>
                <a:spcPct val="108000"/>
              </a:lnSpc>
              <a:spcBef>
                <a:spcPts val="500"/>
              </a:spcBef>
              <a:buSzTx/>
              <a:buNone/>
              <a:defRPr b="1" sz="1400"/>
            </a:pPr>
            <a:r>
              <a:t>Semi-supervised approaches</a:t>
            </a:r>
            <a:endParaRPr sz="1800"/>
          </a:p>
          <a:p>
            <a:pPr lvl="1" marL="285750" indent="-285750">
              <a:lnSpc>
                <a:spcPct val="108000"/>
              </a:lnSpc>
              <a:spcBef>
                <a:spcPts val="500"/>
              </a:spcBef>
              <a:defRPr sz="1400"/>
            </a:pPr>
            <a:r>
              <a:t>Incorporating a small amount of labeled data to guide the unsupervised learning process.</a:t>
            </a:r>
          </a:p>
        </p:txBody>
      </p:sp>
      <p:pic>
        <p:nvPicPr>
          <p:cNvPr id="296" name="Content Placeholder 4" descr="Content Placeholder 4"/>
          <p:cNvPicPr>
            <a:picLocks noChangeAspect="1"/>
          </p:cNvPicPr>
          <p:nvPr/>
        </p:nvPicPr>
        <p:blipFill>
          <a:blip r:embed="rId2">
            <a:extLst/>
          </a:blip>
          <a:srcRect l="5209" t="0" r="13488" b="2"/>
          <a:stretch>
            <a:fillRect/>
          </a:stretch>
        </p:blipFill>
        <p:spPr>
          <a:xfrm>
            <a:off x="5671128" y="914398"/>
            <a:ext cx="6520872" cy="5353523"/>
          </a:xfrm>
          <a:prstGeom prst="rect">
            <a:avLst/>
          </a:prstGeom>
          <a:ln w="12700">
            <a:miter lim="400000"/>
          </a:ln>
        </p:spPr>
      </p:pic>
      <p:sp>
        <p:nvSpPr>
          <p:cNvPr id="297" name="Straight Connector 13"/>
          <p:cNvSpPr/>
          <p:nvPr/>
        </p:nvSpPr>
        <p:spPr>
          <a:xfrm flipV="1">
            <a:off x="5672328" y="6267920"/>
            <a:ext cx="6519673" cy="3"/>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95"/>
                                        </p:tgtEl>
                                        <p:attrNameLst>
                                          <p:attrName>style.visibility</p:attrName>
                                        </p:attrNameLst>
                                      </p:cBhvr>
                                      <p:to>
                                        <p:strVal val="visible"/>
                                      </p:to>
                                    </p:set>
                                    <p:animEffect filter="fade" transition="in">
                                      <p:cBhvr>
                                        <p:cTn id="7" dur="5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5"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12"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3" name="Title 1"/>
          <p:cNvSpPr txBox="1"/>
          <p:nvPr>
            <p:ph type="title"/>
          </p:nvPr>
        </p:nvSpPr>
        <p:spPr>
          <a:xfrm>
            <a:off x="640079" y="914399"/>
            <a:ext cx="6291474" cy="1097282"/>
          </a:xfrm>
          <a:prstGeom prst="rect">
            <a:avLst/>
          </a:prstGeom>
        </p:spPr>
        <p:txBody>
          <a:bodyPr/>
          <a:lstStyle>
            <a:lvl1pPr>
              <a:lnSpc>
                <a:spcPct val="90000"/>
              </a:lnSpc>
              <a:defRPr sz="3400"/>
            </a:lvl1pPr>
          </a:lstStyle>
          <a:p>
            <a:pPr/>
            <a:r>
              <a:t>Project and Problem Description</a:t>
            </a:r>
          </a:p>
        </p:txBody>
      </p:sp>
      <p:sp>
        <p:nvSpPr>
          <p:cNvPr id="114" name="Content Placeholder 3"/>
          <p:cNvSpPr txBox="1"/>
          <p:nvPr>
            <p:ph type="body" sz="half" idx="1"/>
          </p:nvPr>
        </p:nvSpPr>
        <p:spPr>
          <a:xfrm>
            <a:off x="640079" y="2176035"/>
            <a:ext cx="6291474" cy="4123945"/>
          </a:xfrm>
          <a:prstGeom prst="rect">
            <a:avLst/>
          </a:prstGeom>
        </p:spPr>
        <p:txBody>
          <a:bodyPr/>
          <a:lstStyle/>
          <a:p>
            <a:pPr/>
            <a:r>
              <a:t>As part of </a:t>
            </a:r>
            <a:r>
              <a:rPr b="1"/>
              <a:t>DTSA-5510 Unsupervised Algorithms in Machine Learning</a:t>
            </a:r>
            <a:r>
              <a:t> course for </a:t>
            </a:r>
            <a:r>
              <a:rPr b="1"/>
              <a:t>Master of Science in Data Science</a:t>
            </a:r>
            <a:r>
              <a:t> from </a:t>
            </a:r>
            <a:r>
              <a:rPr b="1"/>
              <a:t>University of Colorado, Boulder</a:t>
            </a:r>
            <a:r>
              <a:t>, this project is done for classifying CIFAR-10 dataset using unsupervised machine learning algorithms</a:t>
            </a:r>
          </a:p>
          <a:p>
            <a:pPr/>
            <a:r>
              <a:t>The CIFAR-10 dataset consists of 60000 32x32 color images in 10 classes, with 6000 images per class.</a:t>
            </a:r>
          </a:p>
          <a:p>
            <a:pPr/>
            <a:r>
              <a:t>The classes are—</a:t>
            </a:r>
          </a:p>
          <a:p>
            <a:pPr lvl="1" marL="493776" indent="-228600">
              <a:spcBef>
                <a:spcPts val="500"/>
              </a:spcBef>
              <a:buFontTx/>
              <a:buChar char="➢"/>
              <a:defRPr sz="1800"/>
            </a:pPr>
            <a:r>
              <a:t>Airplane, Automobile, Ship, Truck</a:t>
            </a:r>
          </a:p>
          <a:p>
            <a:pPr lvl="1" marL="493776" indent="-228600">
              <a:spcBef>
                <a:spcPts val="500"/>
              </a:spcBef>
              <a:buFontTx/>
              <a:buChar char="➢"/>
              <a:defRPr sz="1800"/>
            </a:pPr>
            <a:r>
              <a:t>Bird, Cat, Deer, Dog, Frog, Horse</a:t>
            </a:r>
          </a:p>
        </p:txBody>
      </p:sp>
      <p:pic>
        <p:nvPicPr>
          <p:cNvPr id="115" name="Content Placeholder 4" descr="Content Placeholder 4"/>
          <p:cNvPicPr>
            <a:picLocks noChangeAspect="1"/>
          </p:cNvPicPr>
          <p:nvPr/>
        </p:nvPicPr>
        <p:blipFill>
          <a:blip r:embed="rId2">
            <a:extLst/>
          </a:blip>
          <a:srcRect l="20830" t="0" r="25194" b="0"/>
          <a:stretch>
            <a:fillRect/>
          </a:stretch>
        </p:blipFill>
        <p:spPr>
          <a:xfrm>
            <a:off x="7776429" y="914400"/>
            <a:ext cx="4414592" cy="5357106"/>
          </a:xfrm>
          <a:prstGeom prst="rect">
            <a:avLst/>
          </a:prstGeom>
          <a:ln w="12700">
            <a:miter lim="400000"/>
          </a:ln>
        </p:spPr>
      </p:pic>
      <p:sp>
        <p:nvSpPr>
          <p:cNvPr id="116" name="Straight Connector 13"/>
          <p:cNvSpPr/>
          <p:nvPr/>
        </p:nvSpPr>
        <p:spPr>
          <a:xfrm flipV="1">
            <a:off x="7774468" y="6271514"/>
            <a:ext cx="4416553" cy="2"/>
          </a:xfrm>
          <a:prstGeom prst="line">
            <a:avLst/>
          </a:prstGeom>
          <a:ln w="76200">
            <a:solidFill>
              <a:schemeClr val="accent1"/>
            </a:solidFill>
            <a:miter/>
          </a:ln>
        </p:spPr>
        <p:txBody>
          <a:bodyPr lIns="45719" rIns="45719"/>
          <a:lstStyle/>
          <a:p>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traight Connector 35"/>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300" name="Rectangle 3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01" name="Title 1"/>
          <p:cNvSpPr txBox="1"/>
          <p:nvPr>
            <p:ph type="title"/>
          </p:nvPr>
        </p:nvSpPr>
        <p:spPr>
          <a:xfrm>
            <a:off x="7269904" y="914399"/>
            <a:ext cx="4261105" cy="1097282"/>
          </a:xfrm>
          <a:prstGeom prst="rect">
            <a:avLst/>
          </a:prstGeom>
        </p:spPr>
        <p:txBody>
          <a:bodyPr/>
          <a:lstStyle>
            <a:lvl1pPr>
              <a:defRPr sz="3600"/>
            </a:lvl1pPr>
          </a:lstStyle>
          <a:p>
            <a:pPr/>
            <a:r>
              <a:t>Conclusion</a:t>
            </a:r>
          </a:p>
        </p:txBody>
      </p:sp>
      <p:pic>
        <p:nvPicPr>
          <p:cNvPr id="302" name="Picture 5" descr="Picture 5"/>
          <p:cNvPicPr>
            <a:picLocks noChangeAspect="1"/>
          </p:cNvPicPr>
          <p:nvPr/>
        </p:nvPicPr>
        <p:blipFill>
          <a:blip r:embed="rId2">
            <a:extLst/>
          </a:blip>
          <a:srcRect l="9570" t="0" r="1519" b="2"/>
          <a:stretch>
            <a:fillRect/>
          </a:stretch>
        </p:blipFill>
        <p:spPr>
          <a:xfrm>
            <a:off x="-2" y="914398"/>
            <a:ext cx="6657256" cy="5353525"/>
          </a:xfrm>
          <a:prstGeom prst="rect">
            <a:avLst/>
          </a:prstGeom>
          <a:ln w="12700">
            <a:miter lim="400000"/>
          </a:ln>
        </p:spPr>
      </p:pic>
      <p:sp>
        <p:nvSpPr>
          <p:cNvPr id="303" name="Straight Connector 37"/>
          <p:cNvSpPr/>
          <p:nvPr/>
        </p:nvSpPr>
        <p:spPr>
          <a:xfrm flipV="1">
            <a:off x="0" y="6267922"/>
            <a:ext cx="6656832" cy="2"/>
          </a:xfrm>
          <a:prstGeom prst="line">
            <a:avLst/>
          </a:prstGeom>
          <a:ln w="76200">
            <a:solidFill>
              <a:schemeClr val="accent1"/>
            </a:solidFill>
            <a:miter/>
          </a:ln>
        </p:spPr>
        <p:txBody>
          <a:bodyPr lIns="45719" rIns="45719"/>
          <a:lstStyle/>
          <a:p>
            <a:pPr/>
          </a:p>
        </p:txBody>
      </p:sp>
      <p:sp>
        <p:nvSpPr>
          <p:cNvPr id="304" name="Content Placeholder 3"/>
          <p:cNvSpPr txBox="1"/>
          <p:nvPr>
            <p:ph type="body" sz="half" idx="1"/>
          </p:nvPr>
        </p:nvSpPr>
        <p:spPr>
          <a:xfrm>
            <a:off x="7269905" y="2176035"/>
            <a:ext cx="4261105" cy="4121889"/>
          </a:xfrm>
          <a:prstGeom prst="rect">
            <a:avLst/>
          </a:prstGeom>
        </p:spPr>
        <p:txBody>
          <a:bodyPr/>
          <a:lstStyle/>
          <a:p>
            <a:pPr>
              <a:lnSpc>
                <a:spcPct val="96000"/>
              </a:lnSpc>
              <a:defRPr sz="1200"/>
            </a:pPr>
            <a:r>
              <a:t>This analysis demonstrated the application of three unsupervised learning techniques to the CIFAR10 dataset. While none of the methods perfectly recovered the human-defined classes, they all revealed interesting patterns and structures within the data without using class labels..</a:t>
            </a:r>
          </a:p>
          <a:p>
            <a:pPr>
              <a:lnSpc>
                <a:spcPct val="96000"/>
              </a:lnSpc>
              <a:defRPr sz="1200"/>
            </a:pPr>
            <a:r>
              <a:t>K-Means provided a simple and effective baseline with reasonable computational efficiency. Agglomerative Clustering offered insights into hierarchical relationships but at a higher computational cost. NMF revealed interpretable components that represent common patterns across the dataset.</a:t>
            </a:r>
          </a:p>
          <a:p>
            <a:pPr>
              <a:lnSpc>
                <a:spcPct val="96000"/>
              </a:lnSpc>
              <a:defRPr sz="1200"/>
            </a:pPr>
            <a:r>
              <a:t>Unsupervised learning on image data remains challenging due to the semantic gap between pixel level features and human-defined categories. However, these methods provide valuable tools for exploring and understanding complex datasets when labels are unavailable or expensive to obtain..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9" name="Rectangle 8"/>
          <p:cNvSpPr/>
          <p:nvPr/>
        </p:nvSpPr>
        <p:spPr>
          <a:xfrm>
            <a:off x="-1"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0" name="Title 1"/>
          <p:cNvSpPr txBox="1"/>
          <p:nvPr>
            <p:ph type="ctrTitle"/>
          </p:nvPr>
        </p:nvSpPr>
        <p:spPr>
          <a:xfrm>
            <a:off x="559219" y="1115843"/>
            <a:ext cx="7680960" cy="4631913"/>
          </a:xfrm>
          <a:prstGeom prst="rect">
            <a:avLst/>
          </a:prstGeom>
        </p:spPr>
        <p:txBody>
          <a:bodyPr anchor="b"/>
          <a:lstStyle>
            <a:lvl1pPr>
              <a:defRPr sz="6500"/>
            </a:lvl1pPr>
          </a:lstStyle>
          <a:p>
            <a:pPr/>
            <a:r>
              <a:t>Data Description and Load</a:t>
            </a:r>
          </a:p>
        </p:txBody>
      </p:sp>
      <p:sp>
        <p:nvSpPr>
          <p:cNvPr id="121" name="Straight Connector 10"/>
          <p:cNvSpPr/>
          <p:nvPr/>
        </p:nvSpPr>
        <p:spPr>
          <a:xfrm>
            <a:off x="723131" y="6268313"/>
            <a:ext cx="978862"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traight Connector 16"/>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24" name="Rectangle 1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5" name="Title 1"/>
          <p:cNvSpPr txBox="1"/>
          <p:nvPr>
            <p:ph type="title"/>
          </p:nvPr>
        </p:nvSpPr>
        <p:spPr>
          <a:xfrm>
            <a:off x="5029199" y="914399"/>
            <a:ext cx="6501812" cy="1097282"/>
          </a:xfrm>
          <a:prstGeom prst="rect">
            <a:avLst/>
          </a:prstGeom>
        </p:spPr>
        <p:txBody>
          <a:bodyPr/>
          <a:lstStyle/>
          <a:p>
            <a:pPr/>
            <a:r>
              <a:t>CIFAR-10 Dataset</a:t>
            </a:r>
          </a:p>
        </p:txBody>
      </p:sp>
      <p:pic>
        <p:nvPicPr>
          <p:cNvPr id="126" name="Content Placeholder 14" descr="Content Placeholder 14"/>
          <p:cNvPicPr>
            <a:picLocks noChangeAspect="1"/>
          </p:cNvPicPr>
          <p:nvPr/>
        </p:nvPicPr>
        <p:blipFill>
          <a:blip r:embed="rId2">
            <a:extLst/>
          </a:blip>
          <a:srcRect l="0" t="0" r="1734" b="2"/>
          <a:stretch>
            <a:fillRect/>
          </a:stretch>
        </p:blipFill>
        <p:spPr>
          <a:xfrm>
            <a:off x="49615" y="914452"/>
            <a:ext cx="4366937" cy="5353470"/>
          </a:xfrm>
          <a:prstGeom prst="rect">
            <a:avLst/>
          </a:prstGeom>
          <a:ln w="12700">
            <a:miter lim="400000"/>
          </a:ln>
        </p:spPr>
      </p:pic>
      <p:sp>
        <p:nvSpPr>
          <p:cNvPr id="127" name="Straight Connector 18"/>
          <p:cNvSpPr/>
          <p:nvPr/>
        </p:nvSpPr>
        <p:spPr>
          <a:xfrm flipV="1">
            <a:off x="-1" y="6267922"/>
            <a:ext cx="4416554" cy="2"/>
          </a:xfrm>
          <a:prstGeom prst="line">
            <a:avLst/>
          </a:prstGeom>
          <a:ln w="76200">
            <a:solidFill>
              <a:schemeClr val="accent1"/>
            </a:solidFill>
            <a:miter/>
          </a:ln>
        </p:spPr>
        <p:txBody>
          <a:bodyPr lIns="45719" rIns="45719"/>
          <a:lstStyle/>
          <a:p>
            <a:pPr/>
          </a:p>
        </p:txBody>
      </p:sp>
      <p:sp>
        <p:nvSpPr>
          <p:cNvPr id="128" name="Content Placeholder 3"/>
          <p:cNvSpPr txBox="1"/>
          <p:nvPr>
            <p:ph type="body" sz="half" idx="1"/>
          </p:nvPr>
        </p:nvSpPr>
        <p:spPr>
          <a:xfrm>
            <a:off x="5029199" y="2176035"/>
            <a:ext cx="6501812" cy="4121886"/>
          </a:xfrm>
          <a:prstGeom prst="rect">
            <a:avLst/>
          </a:prstGeom>
        </p:spPr>
        <p:txBody>
          <a:bodyPr/>
          <a:lstStyle/>
          <a:p>
            <a:pPr marL="0" indent="0">
              <a:lnSpc>
                <a:spcPct val="108000"/>
              </a:lnSpc>
              <a:spcBef>
                <a:spcPts val="2500"/>
              </a:spcBef>
              <a:buSzTx/>
              <a:buNone/>
              <a:defRPr b="1" sz="1200"/>
            </a:pPr>
            <a:r>
              <a:t>Dataset Overview</a:t>
            </a:r>
            <a:endParaRPr sz="1800"/>
          </a:p>
          <a:p>
            <a:pPr lvl="1" marL="0" indent="0">
              <a:lnSpc>
                <a:spcPct val="108000"/>
              </a:lnSpc>
              <a:spcBef>
                <a:spcPts val="500"/>
              </a:spcBef>
              <a:buSzTx/>
              <a:buNone/>
              <a:defRPr sz="1200"/>
            </a:pPr>
            <a:r>
              <a:t>CIFAR-10 consists of 60,000 images divided into 10 distinct classes for classification tasks.</a:t>
            </a:r>
            <a:endParaRPr sz="1600"/>
          </a:p>
          <a:p>
            <a:pPr marL="0" indent="0">
              <a:lnSpc>
                <a:spcPct val="108000"/>
              </a:lnSpc>
              <a:spcBef>
                <a:spcPts val="2500"/>
              </a:spcBef>
              <a:buSzTx/>
              <a:buNone/>
              <a:defRPr b="1" sz="1200"/>
            </a:pPr>
            <a:r>
              <a:t>Image Classes</a:t>
            </a:r>
            <a:endParaRPr sz="1800"/>
          </a:p>
          <a:p>
            <a:pPr lvl="1" marL="0" indent="0">
              <a:lnSpc>
                <a:spcPct val="108000"/>
              </a:lnSpc>
              <a:spcBef>
                <a:spcPts val="500"/>
              </a:spcBef>
              <a:buSzTx/>
              <a:buNone/>
              <a:defRPr sz="1200"/>
            </a:pPr>
            <a:r>
              <a:t>Each class in the CIFAR-10 dataset contains 6,000 labeled images, facilitating robust training and testing of models. Each image in the CIFAR-10 dataset is 32x32 pixels in RGB format, making it suitable for various algorithms.</a:t>
            </a:r>
            <a:endParaRPr sz="1600"/>
          </a:p>
          <a:p>
            <a:pPr marL="0" indent="0">
              <a:lnSpc>
                <a:spcPct val="108000"/>
              </a:lnSpc>
              <a:spcBef>
                <a:spcPts val="2500"/>
              </a:spcBef>
              <a:buSzTx/>
              <a:buNone/>
              <a:defRPr b="1" sz="1200"/>
            </a:pPr>
            <a:r>
              <a:t>Benchmarking Tool</a:t>
            </a:r>
            <a:endParaRPr sz="1800"/>
          </a:p>
          <a:p>
            <a:pPr lvl="1" marL="0" indent="0">
              <a:lnSpc>
                <a:spcPct val="108000"/>
              </a:lnSpc>
              <a:spcBef>
                <a:spcPts val="500"/>
              </a:spcBef>
              <a:buSzTx/>
              <a:buNone/>
              <a:defRPr sz="1200"/>
            </a:pPr>
            <a:r>
              <a:t>CIFAR-10 is widely used as a benchmark for evaluating machine learning algorithms in image classification tasks.</a:t>
            </a:r>
            <a:endParaRPr sz="1600"/>
          </a:p>
          <a:p>
            <a:pPr marL="0" indent="0">
              <a:lnSpc>
                <a:spcPct val="108000"/>
              </a:lnSpc>
              <a:spcBef>
                <a:spcPts val="2500"/>
              </a:spcBef>
              <a:buSzTx/>
              <a:buNone/>
              <a:defRPr b="1" sz="1200"/>
            </a:pPr>
            <a:r>
              <a:t>Keras Dataset</a:t>
            </a:r>
            <a:endParaRPr sz="1800"/>
          </a:p>
          <a:p>
            <a:pPr lvl="1" marL="0" indent="0">
              <a:lnSpc>
                <a:spcPct val="108000"/>
              </a:lnSpc>
              <a:spcBef>
                <a:spcPts val="500"/>
              </a:spcBef>
              <a:buSzTx/>
              <a:buNone/>
              <a:defRPr sz="1200"/>
            </a:pPr>
            <a:r>
              <a:t>For this project CIFAR-10 dataset have been loaded from Keras Datasets.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traight Connector 10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31" name="Rectangle 1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2" name="Title 1"/>
          <p:cNvSpPr txBox="1"/>
          <p:nvPr>
            <p:ph type="title"/>
          </p:nvPr>
        </p:nvSpPr>
        <p:spPr>
          <a:xfrm>
            <a:off x="640079" y="914399"/>
            <a:ext cx="10847496" cy="1171070"/>
          </a:xfrm>
          <a:prstGeom prst="rect">
            <a:avLst/>
          </a:prstGeom>
        </p:spPr>
        <p:txBody>
          <a:bodyPr/>
          <a:lstStyle/>
          <a:p>
            <a:pPr/>
            <a:r>
              <a:t>Loading CIFAR10 Dataset</a:t>
            </a:r>
          </a:p>
        </p:txBody>
      </p:sp>
      <p:pic>
        <p:nvPicPr>
          <p:cNvPr id="133" name="Content Placeholder 103" descr="Content Placeholder 103"/>
          <p:cNvPicPr>
            <a:picLocks noChangeAspect="1"/>
          </p:cNvPicPr>
          <p:nvPr/>
        </p:nvPicPr>
        <p:blipFill>
          <a:blip r:embed="rId2">
            <a:extLst/>
          </a:blip>
          <a:stretch>
            <a:fillRect/>
          </a:stretch>
        </p:blipFill>
        <p:spPr>
          <a:xfrm>
            <a:off x="5830575" y="2522483"/>
            <a:ext cx="5648193" cy="2798375"/>
          </a:xfrm>
          <a:prstGeom prst="rect">
            <a:avLst/>
          </a:prstGeom>
          <a:ln w="12700">
            <a:miter lim="400000"/>
          </a:ln>
        </p:spPr>
      </p:pic>
      <p:sp>
        <p:nvSpPr>
          <p:cNvPr id="134" name="Content Placeholder 3"/>
          <p:cNvSpPr txBox="1"/>
          <p:nvPr>
            <p:ph type="body" sz="half" idx="1"/>
          </p:nvPr>
        </p:nvSpPr>
        <p:spPr>
          <a:xfrm>
            <a:off x="713232" y="2256285"/>
            <a:ext cx="4563618" cy="3760459"/>
          </a:xfrm>
          <a:prstGeom prst="rect">
            <a:avLst/>
          </a:prstGeom>
        </p:spPr>
        <p:txBody>
          <a:bodyPr/>
          <a:lstStyle/>
          <a:p>
            <a:pPr marL="0" indent="0">
              <a:spcBef>
                <a:spcPts val="2500"/>
              </a:spcBef>
              <a:buSzTx/>
              <a:buNone/>
              <a:defRPr b="1" sz="1400"/>
            </a:pPr>
            <a:r>
              <a:t>Loading with Keras</a:t>
            </a:r>
          </a:p>
          <a:p>
            <a:pPr lvl="1" marL="0" indent="0">
              <a:spcBef>
                <a:spcPts val="500"/>
              </a:spcBef>
              <a:buSzTx/>
              <a:buNone/>
              <a:defRPr sz="1400"/>
            </a:pPr>
            <a:r>
              <a:t>To load CIFAR-10 dataset in Keras, I have used the function </a:t>
            </a:r>
            <a:r>
              <a:rPr b="1"/>
              <a:t>keras.datasets.cifar10.load_data()</a:t>
            </a:r>
            <a:r>
              <a:t>. </a:t>
            </a:r>
            <a:endParaRPr b="1"/>
          </a:p>
          <a:p>
            <a:pPr marL="0" indent="0">
              <a:spcBef>
                <a:spcPts val="2500"/>
              </a:spcBef>
              <a:buSzTx/>
              <a:buNone/>
              <a:defRPr b="1" sz="1400"/>
            </a:pPr>
            <a:r>
              <a:t>Automatic Train-Test Split</a:t>
            </a:r>
          </a:p>
          <a:p>
            <a:pPr lvl="1" marL="0" indent="0">
              <a:spcBef>
                <a:spcPts val="500"/>
              </a:spcBef>
              <a:buSzTx/>
              <a:buNone/>
              <a:defRPr sz="1400"/>
            </a:pPr>
            <a:r>
              <a:t>This data load automatically splits the data in Train &amp; Test batches of 50,000 &amp; 10,000 images respectively.</a:t>
            </a:r>
            <a:endParaRPr sz="1800"/>
          </a:p>
          <a:p>
            <a:pPr lvl="1" marL="0" indent="0">
              <a:spcBef>
                <a:spcPts val="500"/>
              </a:spcBef>
              <a:buSzTx/>
              <a:buNone/>
              <a:defRPr b="1" sz="1400"/>
            </a:pPr>
          </a:p>
          <a:p>
            <a:pPr lvl="1" marL="0" indent="0">
              <a:spcBef>
                <a:spcPts val="500"/>
              </a:spcBef>
              <a:buSzTx/>
              <a:buNone/>
              <a:defRPr b="1" sz="1400"/>
            </a:pPr>
            <a:r>
              <a:t>Image Properties</a:t>
            </a:r>
            <a:endParaRPr sz="1800"/>
          </a:p>
          <a:p>
            <a:pPr lvl="1" marL="0" indent="0">
              <a:spcBef>
                <a:spcPts val="500"/>
              </a:spcBef>
              <a:buSzTx/>
              <a:buNone/>
              <a:defRPr sz="1400"/>
            </a:pPr>
            <a:r>
              <a:t>Each image in the Train &amp; test dataset is 32x32 pixels in RGB format, having a pixel value range from 0-255.</a:t>
            </a:r>
          </a:p>
        </p:txBody>
      </p:sp>
      <p:sp>
        <p:nvSpPr>
          <p:cNvPr id="135" name="Straight Connector 112"/>
          <p:cNvSpPr/>
          <p:nvPr/>
        </p:nvSpPr>
        <p:spPr>
          <a:xfrm>
            <a:off x="672252" y="6272784"/>
            <a:ext cx="10847497"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134"/>
                                        </p:tgtEl>
                                        <p:attrNameLst>
                                          <p:attrName>style.visibility</p:attrName>
                                        </p:attrNameLst>
                                      </p:cBhvr>
                                      <p:to>
                                        <p:strVal val="visible"/>
                                      </p:to>
                                    </p:set>
                                    <p:animEffect filter="fade" transition="in">
                                      <p:cBhvr>
                                        <p:cTn id="7"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traight Connector 4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38" name="Rectangle 4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9" name="Title 1"/>
          <p:cNvSpPr txBox="1"/>
          <p:nvPr>
            <p:ph type="title"/>
          </p:nvPr>
        </p:nvSpPr>
        <p:spPr>
          <a:xfrm>
            <a:off x="640080" y="1434438"/>
            <a:ext cx="2983229" cy="2612977"/>
          </a:xfrm>
          <a:prstGeom prst="rect">
            <a:avLst/>
          </a:prstGeom>
        </p:spPr>
        <p:txBody>
          <a:bodyPr/>
          <a:lstStyle>
            <a:lvl1pPr>
              <a:lnSpc>
                <a:spcPct val="90000"/>
              </a:lnSpc>
              <a:defRPr sz="4400"/>
            </a:lvl1pPr>
          </a:lstStyle>
          <a:p>
            <a:pPr/>
            <a:r>
              <a:t>Sample Images from CIFAR-10</a:t>
            </a:r>
          </a:p>
        </p:txBody>
      </p:sp>
      <p:pic>
        <p:nvPicPr>
          <p:cNvPr id="140" name="Content Placeholder 9" descr="Content Placeholder 9"/>
          <p:cNvPicPr>
            <a:picLocks noChangeAspect="1"/>
          </p:cNvPicPr>
          <p:nvPr/>
        </p:nvPicPr>
        <p:blipFill>
          <a:blip r:embed="rId2">
            <a:extLst/>
          </a:blip>
          <a:stretch>
            <a:fillRect/>
          </a:stretch>
        </p:blipFill>
        <p:spPr>
          <a:xfrm>
            <a:off x="4862669" y="729808"/>
            <a:ext cx="6043519" cy="5257861"/>
          </a:xfrm>
          <a:prstGeom prst="rect">
            <a:avLst/>
          </a:prstGeom>
          <a:ln w="12700">
            <a:miter lim="400000"/>
          </a:ln>
        </p:spPr>
      </p:pic>
      <p:sp>
        <p:nvSpPr>
          <p:cNvPr id="141" name="Straight Connector 50"/>
          <p:cNvSpPr/>
          <p:nvPr/>
        </p:nvSpPr>
        <p:spPr>
          <a:xfrm>
            <a:off x="672252" y="6272784"/>
            <a:ext cx="10847497" cy="1"/>
          </a:xfrm>
          <a:prstGeom prst="line">
            <a:avLst/>
          </a:prstGeom>
          <a:ln w="76200">
            <a:solidFill>
              <a:schemeClr val="accent1"/>
            </a:solidFill>
            <a:miter/>
          </a:ln>
        </p:spPr>
        <p:txBody>
          <a:bodyPr lIns="45719" rIns="45719"/>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4" name="Rectangle 8"/>
          <p:cNvSpPr/>
          <p:nvPr/>
        </p:nvSpPr>
        <p:spPr>
          <a:xfrm>
            <a:off x="-1"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5" name="Title 1"/>
          <p:cNvSpPr txBox="1"/>
          <p:nvPr>
            <p:ph type="ctrTitle"/>
          </p:nvPr>
        </p:nvSpPr>
        <p:spPr>
          <a:xfrm>
            <a:off x="559219" y="1115843"/>
            <a:ext cx="7680960" cy="4631913"/>
          </a:xfrm>
          <a:prstGeom prst="rect">
            <a:avLst/>
          </a:prstGeom>
        </p:spPr>
        <p:txBody>
          <a:bodyPr anchor="b"/>
          <a:lstStyle>
            <a:lvl1pPr>
              <a:defRPr sz="6500"/>
            </a:lvl1pPr>
          </a:lstStyle>
          <a:p>
            <a:pPr/>
            <a:r>
              <a:t>Data Clean-Up and EDA</a:t>
            </a:r>
          </a:p>
        </p:txBody>
      </p:sp>
      <p:sp>
        <p:nvSpPr>
          <p:cNvPr id="146" name="Straight Connector 10"/>
          <p:cNvSpPr/>
          <p:nvPr/>
        </p:nvSpPr>
        <p:spPr>
          <a:xfrm>
            <a:off x="723131" y="6268313"/>
            <a:ext cx="978862"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145"/>
                                        </p:tgtEl>
                                        <p:attrNameLst>
                                          <p:attrName>style.visibility</p:attrName>
                                        </p:attrNameLst>
                                      </p:cBhvr>
                                      <p:to>
                                        <p:strVal val="visible"/>
                                      </p:to>
                                    </p:set>
                                    <p:animEffect filter="fade" transition="in">
                                      <p:cBhvr>
                                        <p:cTn id="7" dur="7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49"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0" name="Title 1"/>
          <p:cNvSpPr txBox="1"/>
          <p:nvPr>
            <p:ph type="title"/>
          </p:nvPr>
        </p:nvSpPr>
        <p:spPr>
          <a:xfrm>
            <a:off x="5029199" y="914399"/>
            <a:ext cx="6501812" cy="1097282"/>
          </a:xfrm>
          <a:prstGeom prst="rect">
            <a:avLst/>
          </a:prstGeom>
        </p:spPr>
        <p:txBody>
          <a:bodyPr/>
          <a:lstStyle>
            <a:lvl1pPr>
              <a:lnSpc>
                <a:spcPct val="90000"/>
              </a:lnSpc>
              <a:defRPr sz="3400"/>
            </a:lvl1pPr>
          </a:lstStyle>
          <a:p>
            <a:pPr/>
            <a:r>
              <a:t>Data Clean-up</a:t>
            </a:r>
          </a:p>
        </p:txBody>
      </p:sp>
      <p:pic>
        <p:nvPicPr>
          <p:cNvPr id="151" name="Content Placeholder 4" descr="Content Placeholder 4"/>
          <p:cNvPicPr>
            <a:picLocks noChangeAspect="1"/>
          </p:cNvPicPr>
          <p:nvPr/>
        </p:nvPicPr>
        <p:blipFill>
          <a:blip r:embed="rId2">
            <a:extLst/>
          </a:blip>
          <a:srcRect l="1644" t="0" r="15859" b="1"/>
          <a:stretch>
            <a:fillRect/>
          </a:stretch>
        </p:blipFill>
        <p:spPr>
          <a:xfrm>
            <a:off x="20" y="914399"/>
            <a:ext cx="4416532" cy="5353523"/>
          </a:xfrm>
          <a:prstGeom prst="rect">
            <a:avLst/>
          </a:prstGeom>
          <a:ln w="12700">
            <a:miter lim="400000"/>
          </a:ln>
        </p:spPr>
      </p:pic>
      <p:sp>
        <p:nvSpPr>
          <p:cNvPr id="152" name="Straight Connector 13"/>
          <p:cNvSpPr/>
          <p:nvPr/>
        </p:nvSpPr>
        <p:spPr>
          <a:xfrm flipV="1">
            <a:off x="-1" y="6267922"/>
            <a:ext cx="4416554" cy="2"/>
          </a:xfrm>
          <a:prstGeom prst="line">
            <a:avLst/>
          </a:prstGeom>
          <a:ln w="76200">
            <a:solidFill>
              <a:schemeClr val="accent1"/>
            </a:solidFill>
            <a:miter/>
          </a:ln>
        </p:spPr>
        <p:txBody>
          <a:bodyPr lIns="45719" rIns="45719"/>
          <a:lstStyle/>
          <a:p>
            <a:pPr/>
          </a:p>
        </p:txBody>
      </p:sp>
      <p:sp>
        <p:nvSpPr>
          <p:cNvPr id="153" name="Content Placeholder 3"/>
          <p:cNvSpPr txBox="1"/>
          <p:nvPr>
            <p:ph type="body" sz="half" idx="1"/>
          </p:nvPr>
        </p:nvSpPr>
        <p:spPr>
          <a:xfrm>
            <a:off x="5029199" y="1490704"/>
            <a:ext cx="6501812" cy="4807218"/>
          </a:xfrm>
          <a:prstGeom prst="rect">
            <a:avLst/>
          </a:prstGeom>
        </p:spPr>
        <p:txBody>
          <a:bodyPr/>
          <a:lstStyle/>
          <a:p>
            <a:pPr marL="0" indent="0">
              <a:lnSpc>
                <a:spcPct val="108000"/>
              </a:lnSpc>
              <a:spcBef>
                <a:spcPts val="2500"/>
              </a:spcBef>
              <a:buSzTx/>
              <a:buNone/>
              <a:defRPr b="1" sz="1200"/>
            </a:pPr>
            <a:r>
              <a:t>No data clean-up are done on Keras CIFAR10 data as—</a:t>
            </a:r>
            <a:endParaRPr sz="1800"/>
          </a:p>
          <a:p>
            <a:pPr marL="0" indent="0">
              <a:lnSpc>
                <a:spcPct val="108000"/>
              </a:lnSpc>
              <a:spcBef>
                <a:spcPts val="2500"/>
              </a:spcBef>
              <a:buSzTx/>
              <a:buNone/>
              <a:defRPr b="1" sz="1200"/>
            </a:pPr>
            <a:r>
              <a:t>Pre-curated Dataset</a:t>
            </a:r>
            <a:endParaRPr sz="1800"/>
          </a:p>
          <a:p>
            <a:pPr marL="0" indent="0">
              <a:lnSpc>
                <a:spcPct val="108000"/>
              </a:lnSpc>
              <a:buSzTx/>
              <a:buNone/>
              <a:defRPr sz="1200"/>
            </a:pPr>
            <a:r>
              <a:t>CIFAR-10 is a well-established, carefully curated benchmark dataset that has already undergone quality control. Unlike real-world datasets, it doesn’t contain: Missing values, Corrupted images, Mislabeled samples or Inconsistent formatting</a:t>
            </a:r>
            <a:endParaRPr sz="1800"/>
          </a:p>
          <a:p>
            <a:pPr marL="0" indent="0">
              <a:lnSpc>
                <a:spcPct val="108000"/>
              </a:lnSpc>
              <a:spcBef>
                <a:spcPts val="2500"/>
              </a:spcBef>
              <a:buSzTx/>
              <a:buNone/>
              <a:defRPr b="1" sz="1200"/>
            </a:pPr>
            <a:r>
              <a:t>Uniform Image Properties</a:t>
            </a:r>
            <a:endParaRPr sz="1800"/>
          </a:p>
          <a:p>
            <a:pPr lvl="1" marL="0" indent="0">
              <a:lnSpc>
                <a:spcPct val="108000"/>
              </a:lnSpc>
              <a:spcBef>
                <a:spcPts val="500"/>
              </a:spcBef>
              <a:buSzTx/>
              <a:buNone/>
              <a:defRPr sz="1200"/>
            </a:pPr>
            <a:r>
              <a:t>Each image in the Train &amp; test dataset is 32x32 pixels in RGB format, having a pixel value range from 0-255.</a:t>
            </a:r>
            <a:endParaRPr sz="1600"/>
          </a:p>
          <a:p>
            <a:pPr marL="0" indent="0">
              <a:lnSpc>
                <a:spcPct val="108000"/>
              </a:lnSpc>
              <a:spcBef>
                <a:spcPts val="2500"/>
              </a:spcBef>
              <a:buSzTx/>
              <a:buNone/>
              <a:defRPr b="1" sz="1200"/>
            </a:pPr>
            <a:r>
              <a:t>Balanced Classes</a:t>
            </a:r>
            <a:endParaRPr sz="1800"/>
          </a:p>
          <a:p>
            <a:pPr lvl="1" marL="0" indent="0">
              <a:lnSpc>
                <a:spcPct val="108000"/>
              </a:lnSpc>
              <a:spcBef>
                <a:spcPts val="500"/>
              </a:spcBef>
              <a:buSzTx/>
              <a:buNone/>
              <a:defRPr sz="1200"/>
            </a:pPr>
            <a:r>
              <a:t>CIFAR-10 has exactly 6,000 images per class (balanced distribution), so no class imbalance handling was required.</a:t>
            </a:r>
            <a:endParaRPr sz="1600"/>
          </a:p>
          <a:p>
            <a:pPr lvl="1" marL="0" indent="0">
              <a:lnSpc>
                <a:spcPct val="108000"/>
              </a:lnSpc>
              <a:spcBef>
                <a:spcPts val="500"/>
              </a:spcBef>
              <a:buSzTx/>
              <a:buNone/>
              <a:defRPr b="1" sz="1400"/>
            </a:pPr>
          </a:p>
          <a:p>
            <a:pPr lvl="1" marL="0" indent="0">
              <a:lnSpc>
                <a:spcPct val="108000"/>
              </a:lnSpc>
              <a:spcBef>
                <a:spcPts val="500"/>
              </a:spcBef>
              <a:buSzTx/>
              <a:buNone/>
              <a:defRPr b="1" sz="1200"/>
            </a:pPr>
            <a:r>
              <a:t>Nature of Image Data</a:t>
            </a:r>
            <a:endParaRPr sz="1400"/>
          </a:p>
          <a:p>
            <a:pPr lvl="1" marL="0" indent="0">
              <a:lnSpc>
                <a:spcPct val="108000"/>
              </a:lnSpc>
              <a:spcBef>
                <a:spcPts val="500"/>
              </a:spcBef>
              <a:buSzTx/>
              <a:buNone/>
              <a:defRPr sz="1200"/>
            </a:pPr>
            <a:r>
              <a:t>Unlike tabular data, images typically don’t have issues like Outliers, Categorical value encoding, Date/time field conversions etc.</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153"/>
                                        </p:tgtEl>
                                        <p:attrNameLst>
                                          <p:attrName>style.visibility</p:attrName>
                                        </p:attrNameLst>
                                      </p:cBhvr>
                                      <p:to>
                                        <p:strVal val="visible"/>
                                      </p:to>
                                    </p:set>
                                    <p:animEffect filter="fade" transition="in">
                                      <p:cBhvr>
                                        <p:cTn id="7" dur="5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 grpId="1"/>
    </p:bldLst>
  </p:timing>
</p:sld>
</file>

<file path=ppt/theme/theme1.xml><?xml version="1.0" encoding="utf-8"?>
<a:theme xmlns:a="http://schemas.openxmlformats.org/drawingml/2006/main" xmlns:r="http://schemas.openxmlformats.org/officeDocument/2006/relationships" name="DashVTI">
  <a:themeElements>
    <a:clrScheme name="DashVTI">
      <a:dk1>
        <a:srgbClr val="000000"/>
      </a:dk1>
      <a:lt1>
        <a:srgbClr val="FFFFFF"/>
      </a:lt1>
      <a:dk2>
        <a:srgbClr val="A7A7A7"/>
      </a:dk2>
      <a:lt2>
        <a:srgbClr val="535353"/>
      </a:lt2>
      <a:accent1>
        <a:srgbClr val="1973EB"/>
      </a:accent1>
      <a:accent2>
        <a:srgbClr val="25C8A2"/>
      </a:accent2>
      <a:accent3>
        <a:srgbClr val="BF8ED1"/>
      </a:accent3>
      <a:accent4>
        <a:srgbClr val="FE733C"/>
      </a:accent4>
      <a:accent5>
        <a:srgbClr val="FE5A5A"/>
      </a:accent5>
      <a:accent6>
        <a:srgbClr val="1AC16E"/>
      </a:accent6>
      <a:hlink>
        <a:srgbClr val="0000FF"/>
      </a:hlink>
      <a:folHlink>
        <a:srgbClr val="FF00FF"/>
      </a:folHlink>
    </a:clrScheme>
    <a:fontScheme name="DashVTI">
      <a:majorFont>
        <a:latin typeface="Helvetica"/>
        <a:ea typeface="Helvetica"/>
        <a:cs typeface="Helvetica"/>
      </a:majorFont>
      <a:minorFont>
        <a:latin typeface="Arial"/>
        <a:ea typeface="Arial"/>
        <a:cs typeface="Arial"/>
      </a:minorFont>
    </a:fontScheme>
    <a:fmtScheme name="Dash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ashVTI">
  <a:themeElements>
    <a:clrScheme name="DashVTI">
      <a:dk1>
        <a:srgbClr val="000000"/>
      </a:dk1>
      <a:lt1>
        <a:srgbClr val="FFFFFF"/>
      </a:lt1>
      <a:dk2>
        <a:srgbClr val="A7A7A7"/>
      </a:dk2>
      <a:lt2>
        <a:srgbClr val="535353"/>
      </a:lt2>
      <a:accent1>
        <a:srgbClr val="1973EB"/>
      </a:accent1>
      <a:accent2>
        <a:srgbClr val="25C8A2"/>
      </a:accent2>
      <a:accent3>
        <a:srgbClr val="BF8ED1"/>
      </a:accent3>
      <a:accent4>
        <a:srgbClr val="FE733C"/>
      </a:accent4>
      <a:accent5>
        <a:srgbClr val="FE5A5A"/>
      </a:accent5>
      <a:accent6>
        <a:srgbClr val="1AC16E"/>
      </a:accent6>
      <a:hlink>
        <a:srgbClr val="0000FF"/>
      </a:hlink>
      <a:folHlink>
        <a:srgbClr val="FF00FF"/>
      </a:folHlink>
    </a:clrScheme>
    <a:fontScheme name="DashVTI">
      <a:majorFont>
        <a:latin typeface="Helvetica"/>
        <a:ea typeface="Helvetica"/>
        <a:cs typeface="Helvetica"/>
      </a:majorFont>
      <a:minorFont>
        <a:latin typeface="Arial"/>
        <a:ea typeface="Arial"/>
        <a:cs typeface="Arial"/>
      </a:minorFont>
    </a:fontScheme>
    <a:fmtScheme name="Dash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